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67" r:id="rId11"/>
    <p:sldId id="266" r:id="rId12"/>
    <p:sldId id="268" r:id="rId13"/>
    <p:sldId id="269" r:id="rId14"/>
    <p:sldId id="270" r:id="rId15"/>
    <p:sldId id="271" r:id="rId16"/>
    <p:sldId id="276" r:id="rId17"/>
    <p:sldId id="275" r:id="rId18"/>
    <p:sldId id="274" r:id="rId19"/>
    <p:sldId id="273" r:id="rId20"/>
    <p:sldId id="277" r:id="rId21"/>
    <p:sldId id="272" r:id="rId22"/>
    <p:sldId id="279" r:id="rId23"/>
    <p:sldId id="278" r:id="rId24"/>
    <p:sldId id="283" r:id="rId25"/>
    <p:sldId id="282" r:id="rId26"/>
    <p:sldId id="281" r:id="rId27"/>
    <p:sldId id="280" r:id="rId28"/>
    <p:sldId id="284" r:id="rId29"/>
    <p:sldId id="285" r:id="rId3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24" autoAdjust="0"/>
  </p:normalViewPr>
  <p:slideViewPr>
    <p:cSldViewPr>
      <p:cViewPr varScale="1">
        <p:scale>
          <a:sx n="65" d="100"/>
          <a:sy n="65" d="100"/>
        </p:scale>
        <p:origin x="-144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pPr/>
              <a:t>2016-02-16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pPr/>
              <a:t>2016-02-16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pPr/>
              <a:t>2016-02-16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pPr/>
              <a:t>2016-02-16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D17FA3B-C404-4317-B0BC-953931111309}" type="datetimeFigureOut">
              <a:rPr lang="pl-PL" smtClean="0"/>
              <a:pPr/>
              <a:t>2016-02-16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FD17FA3B-C404-4317-B0BC-953931111309}" type="datetimeFigureOut">
              <a:rPr lang="pl-PL" smtClean="0"/>
              <a:pPr/>
              <a:t>2016-02-16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FD17FA3B-C404-4317-B0BC-953931111309}" type="datetimeFigureOut">
              <a:rPr lang="pl-PL" smtClean="0"/>
              <a:pPr/>
              <a:t>2016-02-16</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FD17FA3B-C404-4317-B0BC-953931111309}" type="datetimeFigureOut">
              <a:rPr lang="pl-PL" smtClean="0"/>
              <a:pPr/>
              <a:t>2016-02-16</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D17FA3B-C404-4317-B0BC-953931111309}" type="datetimeFigureOut">
              <a:rPr lang="pl-PL" smtClean="0"/>
              <a:pPr/>
              <a:t>2016-02-16</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pPr/>
              <a:t>2016-02-16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pPr/>
              <a:t>2016-02-16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50000" r="-150000"/>
          </a:stretch>
        </a:blip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7FA3B-C404-4317-B0BC-953931111309}" type="datetimeFigureOut">
              <a:rPr lang="pl-PL" smtClean="0"/>
              <a:pPr/>
              <a:t>2016-02-16</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1897F-8F23-433E-A660-EFF8D3EDA50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50000" r="-150000"/>
          </a:stretch>
        </a:blipFill>
        <a:effectLst/>
      </p:bgPr>
    </p:bg>
    <p:spTree>
      <p:nvGrpSpPr>
        <p:cNvPr id="1" name=""/>
        <p:cNvGrpSpPr/>
        <p:nvPr/>
      </p:nvGrpSpPr>
      <p:grpSpPr>
        <a:xfrm>
          <a:off x="0" y="0"/>
          <a:ext cx="0" cy="0"/>
          <a:chOff x="0" y="0"/>
          <a:chExt cx="0" cy="0"/>
        </a:xfrm>
      </p:grpSpPr>
      <p:sp>
        <p:nvSpPr>
          <p:cNvPr id="5" name="Tytuł 4"/>
          <p:cNvSpPr>
            <a:spLocks noGrp="1"/>
          </p:cNvSpPr>
          <p:nvPr>
            <p:ph type="ctrTitle"/>
          </p:nvPr>
        </p:nvSpPr>
        <p:spPr/>
        <p:txBody>
          <a:bodyPr/>
          <a:lstStyle/>
          <a:p>
            <a:r>
              <a:rPr lang="pl-PL" i="1" dirty="0" smtClean="0">
                <a:effectLst>
                  <a:outerShdw blurRad="38100" dist="38100" dir="2700000" algn="tl">
                    <a:srgbClr val="000000">
                      <a:alpha val="43137"/>
                    </a:srgbClr>
                  </a:outerShdw>
                </a:effectLst>
              </a:rPr>
              <a:t>Zasady finansowania działań </a:t>
            </a:r>
            <a:br>
              <a:rPr lang="pl-PL" i="1" dirty="0" smtClean="0">
                <a:effectLst>
                  <a:outerShdw blurRad="38100" dist="38100" dir="2700000" algn="tl">
                    <a:srgbClr val="000000">
                      <a:alpha val="43137"/>
                    </a:srgbClr>
                  </a:outerShdw>
                </a:effectLst>
              </a:rPr>
            </a:br>
            <a:r>
              <a:rPr lang="pl-PL" i="1" dirty="0" smtClean="0">
                <a:effectLst>
                  <a:outerShdw blurRad="38100" dist="38100" dir="2700000" algn="tl">
                    <a:srgbClr val="000000">
                      <a:alpha val="43137"/>
                    </a:srgbClr>
                  </a:outerShdw>
                </a:effectLst>
              </a:rPr>
              <a:t>w obszarach Natura 2000</a:t>
            </a:r>
            <a:endParaRPr lang="pl-PL" i="1" dirty="0">
              <a:effectLst>
                <a:outerShdw blurRad="38100" dist="38100" dir="2700000" algn="tl">
                  <a:srgbClr val="000000">
                    <a:alpha val="43137"/>
                  </a:srgbClr>
                </a:outerShdw>
              </a:effectLst>
            </a:endParaRPr>
          </a:p>
        </p:txBody>
      </p:sp>
      <p:sp>
        <p:nvSpPr>
          <p:cNvPr id="6" name="Podtytuł 5"/>
          <p:cNvSpPr>
            <a:spLocks noGrp="1"/>
          </p:cNvSpPr>
          <p:nvPr>
            <p:ph type="subTitle" idx="1"/>
          </p:nvPr>
        </p:nvSpPr>
        <p:spPr>
          <a:xfrm>
            <a:off x="899592" y="3886200"/>
            <a:ext cx="7992888" cy="1752600"/>
          </a:xfrm>
        </p:spPr>
        <p:txBody>
          <a:bodyPr/>
          <a:lstStyle/>
          <a:p>
            <a:r>
              <a:rPr lang="pl-PL" b="1" dirty="0" smtClean="0">
                <a:solidFill>
                  <a:srgbClr val="00B050"/>
                </a:solidFill>
              </a:rPr>
              <a:t>Program </a:t>
            </a:r>
            <a:r>
              <a:rPr lang="pl-PL" b="1" dirty="0" err="1" smtClean="0">
                <a:solidFill>
                  <a:srgbClr val="00B050"/>
                </a:solidFill>
              </a:rPr>
              <a:t>rolno-środowiskowo-klimatyczny</a:t>
            </a:r>
            <a:r>
              <a:rPr lang="pl-PL" b="1" dirty="0" smtClean="0">
                <a:solidFill>
                  <a:srgbClr val="00B050"/>
                </a:solidFill>
              </a:rPr>
              <a:t> </a:t>
            </a:r>
          </a:p>
          <a:p>
            <a:r>
              <a:rPr lang="pl-PL" b="1" dirty="0" smtClean="0">
                <a:solidFill>
                  <a:srgbClr val="00B050"/>
                </a:solidFill>
              </a:rPr>
              <a:t>w ramach PROW 2014-2020</a:t>
            </a:r>
            <a:endParaRPr lang="pl-PL" b="1" dirty="0">
              <a:solidFill>
                <a:srgbClr val="00B050"/>
              </a:solidFill>
            </a:endParaRPr>
          </a:p>
        </p:txBody>
      </p:sp>
      <p:pic>
        <p:nvPicPr>
          <p:cNvPr id="4" name="Obraz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1711812"/>
          </a:xfrm>
          <a:prstGeom prst="rect">
            <a:avLst/>
          </a:prstGeom>
        </p:spPr>
      </p:pic>
      <p:pic>
        <p:nvPicPr>
          <p:cNvPr id="7" name="Obraz 6" descr="pobrane.jpg"/>
          <p:cNvPicPr>
            <a:picLocks noChangeAspect="1"/>
          </p:cNvPicPr>
          <p:nvPr/>
        </p:nvPicPr>
        <p:blipFill>
          <a:blip r:embed="rId3" cstate="print"/>
          <a:stretch>
            <a:fillRect/>
          </a:stretch>
        </p:blipFill>
        <p:spPr>
          <a:xfrm>
            <a:off x="3491880" y="404664"/>
            <a:ext cx="1828800" cy="914400"/>
          </a:xfrm>
          <a:prstGeom prst="rect">
            <a:avLst/>
          </a:prstGeom>
        </p:spPr>
      </p:pic>
    </p:spTree>
    <p:extLst>
      <p:ext uri="{BB962C8B-B14F-4D97-AF65-F5344CB8AC3E}">
        <p14:creationId xmlns:p14="http://schemas.microsoft.com/office/powerpoint/2010/main" xmlns="" val="16621027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1711812"/>
          </a:xfrm>
          <a:prstGeom prst="rect">
            <a:avLst/>
          </a:prstGeom>
        </p:spPr>
      </p:pic>
      <p:pic>
        <p:nvPicPr>
          <p:cNvPr id="3" name="Obraz 2" descr="pobrane.jpg"/>
          <p:cNvPicPr>
            <a:picLocks noChangeAspect="1"/>
          </p:cNvPicPr>
          <p:nvPr/>
        </p:nvPicPr>
        <p:blipFill>
          <a:blip r:embed="rId3" cstate="print"/>
          <a:stretch>
            <a:fillRect/>
          </a:stretch>
        </p:blipFill>
        <p:spPr>
          <a:xfrm>
            <a:off x="3491880" y="404664"/>
            <a:ext cx="1828800" cy="914400"/>
          </a:xfrm>
          <a:prstGeom prst="rect">
            <a:avLst/>
          </a:prstGeom>
        </p:spPr>
      </p:pic>
      <p:sp>
        <p:nvSpPr>
          <p:cNvPr id="6" name="Prostokąt 5"/>
          <p:cNvSpPr/>
          <p:nvPr/>
        </p:nvSpPr>
        <p:spPr>
          <a:xfrm>
            <a:off x="251520" y="1844824"/>
            <a:ext cx="8568952" cy="4401205"/>
          </a:xfrm>
          <a:prstGeom prst="rect">
            <a:avLst/>
          </a:prstGeom>
        </p:spPr>
        <p:txBody>
          <a:bodyPr wrap="square">
            <a:spAutoFit/>
          </a:bodyPr>
          <a:lstStyle/>
          <a:p>
            <a:pPr algn="just"/>
            <a:r>
              <a:rPr lang="pl-PL" sz="2000" b="1" dirty="0" smtClean="0"/>
              <a:t>Cel dla jakiego realizowane są pakiety: </a:t>
            </a:r>
          </a:p>
          <a:p>
            <a:pPr algn="just"/>
            <a:r>
              <a:rPr lang="pl-PL" sz="2000" dirty="0" smtClean="0"/>
              <a:t>poprawa warunków bytowania zagrożonych gatunków ptaków, których siedliska lęgowe są związane z trwałymi użytkami zielonymi występującymi na obszarach specjalnej ochrony ptaków (OSO), poprzez dostosowanie użytkowania do wymogów gatunków ptaków gniazdujących na łąkach i pastwiskach oraz ekstensyfikację gospodarowania na obszarach OSO, (pakiet 4);</a:t>
            </a:r>
          </a:p>
          <a:p>
            <a:pPr algn="just"/>
            <a:endParaRPr lang="pl-PL" sz="2000" dirty="0" smtClean="0"/>
          </a:p>
          <a:p>
            <a:pPr algn="just"/>
            <a:r>
              <a:rPr lang="pl-PL" sz="2000" dirty="0" smtClean="0"/>
              <a:t> utrzymanie bądź przywrócenie właściwego stanu lub zapobieganie pogarszaniu się stanu cennych siedlisk przyrodniczych określonych według typów siedlisk klasyfikacji Dyrektywy siedliskowej, chronionych w ramach sieci Natura 2000 oraz innych cennych przyrodniczo siedlisk występujących na łąkach i pastwiskach, poprzez stosowanie tradycyjnych i ekstensywnych sposobów użytkowania poszczególnych siedlisk oraz siedlisk leżących poza obszarami Natura 2000 (pakiet 4 i 5) </a:t>
            </a:r>
            <a:endParaRPr lang="pl-PL"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1711812"/>
          </a:xfrm>
          <a:prstGeom prst="rect">
            <a:avLst/>
          </a:prstGeom>
        </p:spPr>
      </p:pic>
      <p:pic>
        <p:nvPicPr>
          <p:cNvPr id="3" name="Obraz 2" descr="pobrane.jpg"/>
          <p:cNvPicPr>
            <a:picLocks noChangeAspect="1"/>
          </p:cNvPicPr>
          <p:nvPr/>
        </p:nvPicPr>
        <p:blipFill>
          <a:blip r:embed="rId3" cstate="print"/>
          <a:stretch>
            <a:fillRect/>
          </a:stretch>
        </p:blipFill>
        <p:spPr>
          <a:xfrm>
            <a:off x="3491880" y="404664"/>
            <a:ext cx="1828800" cy="914400"/>
          </a:xfrm>
          <a:prstGeom prst="rect">
            <a:avLst/>
          </a:prstGeom>
        </p:spPr>
      </p:pic>
      <p:sp>
        <p:nvSpPr>
          <p:cNvPr id="4" name="Prostokąt 3"/>
          <p:cNvSpPr/>
          <p:nvPr/>
        </p:nvSpPr>
        <p:spPr>
          <a:xfrm>
            <a:off x="2843808" y="1700808"/>
            <a:ext cx="2808312" cy="400110"/>
          </a:xfrm>
          <a:prstGeom prst="rect">
            <a:avLst/>
          </a:prstGeom>
        </p:spPr>
        <p:txBody>
          <a:bodyPr wrap="square">
            <a:spAutoFit/>
          </a:bodyPr>
          <a:lstStyle/>
          <a:p>
            <a:pPr algn="ctr"/>
            <a:r>
              <a:rPr lang="pl-PL" sz="2000" b="1" i="1" dirty="0" smtClean="0">
                <a:solidFill>
                  <a:srgbClr val="00B050"/>
                </a:solidFill>
                <a:effectLst>
                  <a:outerShdw blurRad="38100" dist="38100" dir="2700000" algn="tl">
                    <a:srgbClr val="000000">
                      <a:alpha val="43137"/>
                    </a:srgbClr>
                  </a:outerShdw>
                </a:effectLst>
              </a:rPr>
              <a:t>PRŚK- do czego płatność</a:t>
            </a:r>
            <a:endParaRPr lang="pl-PL" sz="2000" dirty="0"/>
          </a:p>
        </p:txBody>
      </p:sp>
      <p:sp>
        <p:nvSpPr>
          <p:cNvPr id="5" name="Prostokąt 4"/>
          <p:cNvSpPr/>
          <p:nvPr/>
        </p:nvSpPr>
        <p:spPr>
          <a:xfrm>
            <a:off x="395536" y="2204864"/>
            <a:ext cx="8424936" cy="2323713"/>
          </a:xfrm>
          <a:prstGeom prst="rect">
            <a:avLst/>
          </a:prstGeom>
        </p:spPr>
        <p:txBody>
          <a:bodyPr wrap="square">
            <a:spAutoFit/>
          </a:bodyPr>
          <a:lstStyle/>
          <a:p>
            <a:pPr algn="just">
              <a:spcBef>
                <a:spcPts val="600"/>
              </a:spcBef>
            </a:pPr>
            <a:r>
              <a:rPr lang="pl-PL" sz="2000" b="1" dirty="0" smtClean="0"/>
              <a:t>w ramach pakietu 4 – </a:t>
            </a:r>
            <a:r>
              <a:rPr lang="pl-PL" sz="2000" dirty="0" smtClean="0"/>
              <a:t>do </a:t>
            </a:r>
            <a:r>
              <a:rPr lang="pl-PL" sz="2000" b="1" dirty="0" smtClean="0"/>
              <a:t>położonych na obszarach Natura 2000 </a:t>
            </a:r>
            <a:r>
              <a:rPr lang="pl-PL" sz="2000" b="1" dirty="0" smtClean="0">
                <a:solidFill>
                  <a:srgbClr val="FF0000"/>
                </a:solidFill>
              </a:rPr>
              <a:t>trwałych użytków zielonych lub obszarów przyrodniczych</a:t>
            </a:r>
            <a:r>
              <a:rPr lang="pl-PL" sz="2000" dirty="0" smtClean="0"/>
              <a:t>, na których występują poszczególne </a:t>
            </a:r>
            <a:r>
              <a:rPr lang="pl-PL" sz="2000" b="1" dirty="0" smtClean="0"/>
              <a:t>siedliska przyrodnicze  lub siedliska lęgowe poszczególnych ptaków,</a:t>
            </a:r>
            <a:r>
              <a:rPr lang="pl-PL" sz="2000" dirty="0" smtClean="0"/>
              <a:t> jeżeli rolnik lub zarządca posiada</a:t>
            </a:r>
            <a:r>
              <a:rPr lang="pl-PL" sz="2000" b="1" dirty="0" smtClean="0"/>
              <a:t> dokumentację przyrodniczą </a:t>
            </a:r>
            <a:r>
              <a:rPr lang="pl-PL" sz="2000" dirty="0" smtClean="0"/>
              <a:t>(nie dotyczy wariantu 4.7), a łączna powierzchnia posiadanych przez </a:t>
            </a:r>
            <a:r>
              <a:rPr lang="pl-PL" sz="2000" b="1" dirty="0" smtClean="0">
                <a:solidFill>
                  <a:srgbClr val="FF0000"/>
                </a:solidFill>
              </a:rPr>
              <a:t>rolnika użytków rolnych lub obszarów przyrodniczych </a:t>
            </a:r>
            <a:r>
              <a:rPr lang="pl-PL" sz="2000" dirty="0" smtClean="0"/>
              <a:t>wynosi </a:t>
            </a:r>
            <a:r>
              <a:rPr lang="pl-PL" sz="2000" b="1" dirty="0" smtClean="0">
                <a:solidFill>
                  <a:srgbClr val="FF0000"/>
                </a:solidFill>
              </a:rPr>
              <a:t>co najmniej 1 ha;</a:t>
            </a:r>
          </a:p>
          <a:p>
            <a:pPr algn="just">
              <a:spcBef>
                <a:spcPts val="600"/>
              </a:spcBef>
            </a:pPr>
            <a:endParaRPr lang="pl-PL" sz="2000" b="1" dirty="0" smtClean="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1711812"/>
          </a:xfrm>
          <a:prstGeom prst="rect">
            <a:avLst/>
          </a:prstGeom>
        </p:spPr>
      </p:pic>
      <p:pic>
        <p:nvPicPr>
          <p:cNvPr id="3" name="Obraz 2" descr="pobrane.jpg"/>
          <p:cNvPicPr>
            <a:picLocks noChangeAspect="1"/>
          </p:cNvPicPr>
          <p:nvPr/>
        </p:nvPicPr>
        <p:blipFill>
          <a:blip r:embed="rId3" cstate="print"/>
          <a:stretch>
            <a:fillRect/>
          </a:stretch>
        </p:blipFill>
        <p:spPr>
          <a:xfrm>
            <a:off x="3491880" y="404664"/>
            <a:ext cx="1828800" cy="914400"/>
          </a:xfrm>
          <a:prstGeom prst="rect">
            <a:avLst/>
          </a:prstGeom>
        </p:spPr>
      </p:pic>
      <p:sp>
        <p:nvSpPr>
          <p:cNvPr id="4" name="Prostokąt 3"/>
          <p:cNvSpPr/>
          <p:nvPr/>
        </p:nvSpPr>
        <p:spPr>
          <a:xfrm>
            <a:off x="323528" y="1988840"/>
            <a:ext cx="8568952" cy="2862322"/>
          </a:xfrm>
          <a:prstGeom prst="rect">
            <a:avLst/>
          </a:prstGeom>
        </p:spPr>
        <p:txBody>
          <a:bodyPr wrap="square">
            <a:spAutoFit/>
          </a:bodyPr>
          <a:lstStyle/>
          <a:p>
            <a:pPr algn="just"/>
            <a:r>
              <a:rPr lang="pl-PL" sz="2000" b="1" dirty="0" smtClean="0"/>
              <a:t>Wymogi jakie muszą zostać spełnione w ramach pakietu 4 i 5:</a:t>
            </a:r>
          </a:p>
          <a:p>
            <a:pPr algn="just"/>
            <a:r>
              <a:rPr lang="pl-PL" sz="2000" dirty="0" smtClean="0"/>
              <a:t>  </a:t>
            </a:r>
          </a:p>
          <a:p>
            <a:pPr algn="just">
              <a:buFont typeface="Wingdings" pitchFamily="2" charset="2"/>
              <a:buChar char="ü"/>
            </a:pPr>
            <a:r>
              <a:rPr lang="pl-PL" sz="2000" dirty="0" smtClean="0"/>
              <a:t>obowiązek posiadania planu działalności </a:t>
            </a:r>
            <a:r>
              <a:rPr lang="pl-PL" sz="2000" dirty="0" err="1" smtClean="0"/>
              <a:t>rolnośrodowiskowej</a:t>
            </a:r>
            <a:r>
              <a:rPr lang="pl-PL" sz="2000" dirty="0" smtClean="0"/>
              <a:t>; </a:t>
            </a:r>
          </a:p>
          <a:p>
            <a:pPr algn="just">
              <a:buFont typeface="Wingdings" pitchFamily="2" charset="2"/>
              <a:buChar char="ü"/>
            </a:pPr>
            <a:endParaRPr lang="pl-PL" sz="2000" dirty="0" smtClean="0"/>
          </a:p>
          <a:p>
            <a:pPr algn="just">
              <a:buFont typeface="Wingdings" pitchFamily="2" charset="2"/>
              <a:buChar char="ü"/>
            </a:pPr>
            <a:r>
              <a:rPr lang="pl-PL" sz="2000" dirty="0" smtClean="0"/>
              <a:t>obowiązek posiadania dokumentacji przyrodniczej wykonanej przez eksperta przyrodniczego (wyjątek: Ekstensywne użytkowanie na OSO); </a:t>
            </a:r>
          </a:p>
          <a:p>
            <a:pPr algn="just">
              <a:buFont typeface="Wingdings" pitchFamily="2" charset="2"/>
              <a:buChar char="ü"/>
            </a:pPr>
            <a:endParaRPr lang="pl-PL" sz="2000" dirty="0" smtClean="0"/>
          </a:p>
          <a:p>
            <a:pPr algn="just">
              <a:buFont typeface="Wingdings" pitchFamily="2" charset="2"/>
              <a:buChar char="ü"/>
            </a:pPr>
            <a:r>
              <a:rPr lang="pl-PL" sz="2000" dirty="0" smtClean="0"/>
              <a:t>obowiązek zachowania wszystkich trwałych użytków zielonych i elementów krajobrazu nieużytkowanych rolniczo stanowiących ostoje dzikiej przyrody;</a:t>
            </a:r>
            <a:endParaRPr lang="pl-PL"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1711812"/>
          </a:xfrm>
          <a:prstGeom prst="rect">
            <a:avLst/>
          </a:prstGeom>
        </p:spPr>
      </p:pic>
      <p:pic>
        <p:nvPicPr>
          <p:cNvPr id="3" name="Obraz 2" descr="pobrane.jpg"/>
          <p:cNvPicPr>
            <a:picLocks noChangeAspect="1"/>
          </p:cNvPicPr>
          <p:nvPr/>
        </p:nvPicPr>
        <p:blipFill>
          <a:blip r:embed="rId3" cstate="print"/>
          <a:stretch>
            <a:fillRect/>
          </a:stretch>
        </p:blipFill>
        <p:spPr>
          <a:xfrm>
            <a:off x="3491880" y="404664"/>
            <a:ext cx="1828800" cy="914400"/>
          </a:xfrm>
          <a:prstGeom prst="rect">
            <a:avLst/>
          </a:prstGeom>
        </p:spPr>
      </p:pic>
      <p:sp>
        <p:nvSpPr>
          <p:cNvPr id="4" name="Prostokąt 3"/>
          <p:cNvSpPr/>
          <p:nvPr/>
        </p:nvSpPr>
        <p:spPr>
          <a:xfrm>
            <a:off x="395536" y="1700808"/>
            <a:ext cx="8424936" cy="4370427"/>
          </a:xfrm>
          <a:prstGeom prst="rect">
            <a:avLst/>
          </a:prstGeom>
        </p:spPr>
        <p:txBody>
          <a:bodyPr wrap="square">
            <a:spAutoFit/>
          </a:bodyPr>
          <a:lstStyle/>
          <a:p>
            <a:r>
              <a:rPr lang="pl-PL" b="1" u="sng" dirty="0" smtClean="0">
                <a:solidFill>
                  <a:srgbClr val="FF0000"/>
                </a:solidFill>
              </a:rPr>
              <a:t>Na obszarze objętym Pakietem 4 i 5 zakazuje się: </a:t>
            </a:r>
          </a:p>
          <a:p>
            <a:endParaRPr lang="pl-PL" b="1" u="sng" dirty="0" smtClean="0">
              <a:solidFill>
                <a:srgbClr val="FF0000"/>
              </a:solidFill>
            </a:endParaRPr>
          </a:p>
          <a:p>
            <a:pPr algn="just"/>
            <a:r>
              <a:rPr lang="pl-PL" sz="2200" dirty="0" smtClean="0"/>
              <a:t>przeorywania, wałowania, stosowania osadów ściekowych, stosowania podsiewu oraz mechanicznego niszczenia struktury glebowej;</a:t>
            </a:r>
          </a:p>
          <a:p>
            <a:pPr algn="just"/>
            <a:endParaRPr lang="pl-PL" sz="2200" dirty="0" smtClean="0"/>
          </a:p>
          <a:p>
            <a:pPr algn="just"/>
            <a:r>
              <a:rPr lang="pl-PL" sz="2200" dirty="0" smtClean="0"/>
              <a:t>włókowania w okresie od dnia: 1 kwietnia do dnia 1 września na obszarach nizinnych (poniżej 300 m n.p.m.), 15 kwietnia do dnia 1 września na obszarach wyżynnych i górskich (powyżej 300 m n.p.m.);</a:t>
            </a:r>
          </a:p>
          <a:p>
            <a:pPr algn="just"/>
            <a:endParaRPr lang="pl-PL" sz="2200" dirty="0" smtClean="0"/>
          </a:p>
          <a:p>
            <a:pPr algn="just"/>
            <a:r>
              <a:rPr lang="pl-PL" sz="2200" dirty="0" smtClean="0"/>
              <a:t>stosowania środków ochrony roślin z wyjątkiem selektywnego i miejscowego niszczenia uciążliwych gatunków inwazyjnych z zastosowaniem odpowiedniego sprzętu (np. </a:t>
            </a:r>
            <a:r>
              <a:rPr lang="pl-PL" sz="2200" dirty="0" err="1" smtClean="0"/>
              <a:t>mazaczy</a:t>
            </a:r>
            <a:r>
              <a:rPr lang="pl-PL" sz="2200" dirty="0" smtClean="0"/>
              <a:t> herbicydowych);</a:t>
            </a:r>
          </a:p>
          <a:p>
            <a:pPr algn="just"/>
            <a:r>
              <a:rPr lang="pl-PL" sz="2200" dirty="0" smtClean="0"/>
              <a:t> </a:t>
            </a:r>
            <a:endParaRPr lang="pl-PL"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1711812"/>
          </a:xfrm>
          <a:prstGeom prst="rect">
            <a:avLst/>
          </a:prstGeom>
        </p:spPr>
      </p:pic>
      <p:pic>
        <p:nvPicPr>
          <p:cNvPr id="3" name="Obraz 2" descr="pobrane.jpg"/>
          <p:cNvPicPr>
            <a:picLocks noChangeAspect="1"/>
          </p:cNvPicPr>
          <p:nvPr/>
        </p:nvPicPr>
        <p:blipFill>
          <a:blip r:embed="rId3" cstate="print"/>
          <a:stretch>
            <a:fillRect/>
          </a:stretch>
        </p:blipFill>
        <p:spPr>
          <a:xfrm>
            <a:off x="3491880" y="404664"/>
            <a:ext cx="1828800" cy="914400"/>
          </a:xfrm>
          <a:prstGeom prst="rect">
            <a:avLst/>
          </a:prstGeom>
        </p:spPr>
      </p:pic>
      <p:sp>
        <p:nvSpPr>
          <p:cNvPr id="4" name="Prostokąt 3"/>
          <p:cNvSpPr/>
          <p:nvPr/>
        </p:nvSpPr>
        <p:spPr>
          <a:xfrm>
            <a:off x="251520" y="1988840"/>
            <a:ext cx="8424936" cy="4647426"/>
          </a:xfrm>
          <a:prstGeom prst="rect">
            <a:avLst/>
          </a:prstGeom>
        </p:spPr>
        <p:txBody>
          <a:bodyPr wrap="square">
            <a:spAutoFit/>
          </a:bodyPr>
          <a:lstStyle/>
          <a:p>
            <a:pPr algn="just"/>
            <a:r>
              <a:rPr lang="pl-PL" b="1" u="sng" dirty="0" smtClean="0">
                <a:solidFill>
                  <a:srgbClr val="FF0000"/>
                </a:solidFill>
              </a:rPr>
              <a:t>Na obszarze objętym Pakietem 4 i 5 zakazuje się: </a:t>
            </a:r>
          </a:p>
          <a:p>
            <a:pPr algn="just"/>
            <a:endParaRPr lang="pl-PL" b="1" u="sng" dirty="0" smtClean="0">
              <a:solidFill>
                <a:srgbClr val="FF0000"/>
              </a:solidFill>
            </a:endParaRPr>
          </a:p>
          <a:p>
            <a:pPr algn="just"/>
            <a:r>
              <a:rPr lang="pl-PL" sz="2200" dirty="0" smtClean="0"/>
              <a:t>tworzenia nowych, rozbudowy i odtwarzania istniejących systemów melioracyjnych, za wyjątkiem konstrukcji urządzeń mających na celu dostosowanie poziomu wód, wykorzystując istniejące systemy melioracyjne do wymogów siedliskowych gatunków/siedlisk będących przedmiotem ochrony w pakiecie, jeżeli takie działania zostaną szczegółowo opisane przez eksperta przyrodniczego w dokumentacji przyrodniczej; </a:t>
            </a:r>
          </a:p>
          <a:p>
            <a:pPr algn="just"/>
            <a:endParaRPr lang="pl-PL" sz="2200" dirty="0" smtClean="0"/>
          </a:p>
          <a:p>
            <a:pPr algn="just"/>
            <a:r>
              <a:rPr lang="pl-PL" sz="2200" dirty="0" smtClean="0"/>
              <a:t>składowania biomasy wśród kęp drzew i zarośli, w rowach, jarach </a:t>
            </a:r>
          </a:p>
          <a:p>
            <a:pPr algn="just"/>
            <a:r>
              <a:rPr lang="pl-PL" sz="2200" dirty="0" smtClean="0"/>
              <a:t>i innych obniżeniach terenu (położonych na działkach zadeklarowanych we wniosku do płatności).</a:t>
            </a:r>
          </a:p>
          <a:p>
            <a:endParaRPr lang="pl-PL" b="1" u="sng"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1711812"/>
          </a:xfrm>
          <a:prstGeom prst="rect">
            <a:avLst/>
          </a:prstGeom>
        </p:spPr>
      </p:pic>
      <p:pic>
        <p:nvPicPr>
          <p:cNvPr id="3" name="Obraz 2" descr="pobrane.jpg"/>
          <p:cNvPicPr>
            <a:picLocks noChangeAspect="1"/>
          </p:cNvPicPr>
          <p:nvPr/>
        </p:nvPicPr>
        <p:blipFill>
          <a:blip r:embed="rId3" cstate="print"/>
          <a:stretch>
            <a:fillRect/>
          </a:stretch>
        </p:blipFill>
        <p:spPr>
          <a:xfrm>
            <a:off x="3491880" y="404664"/>
            <a:ext cx="1828800" cy="914400"/>
          </a:xfrm>
          <a:prstGeom prst="rect">
            <a:avLst/>
          </a:prstGeom>
        </p:spPr>
      </p:pic>
      <p:sp>
        <p:nvSpPr>
          <p:cNvPr id="5" name="Prostokąt 4"/>
          <p:cNvSpPr/>
          <p:nvPr/>
        </p:nvSpPr>
        <p:spPr>
          <a:xfrm>
            <a:off x="179512" y="1628800"/>
            <a:ext cx="8712968" cy="5016758"/>
          </a:xfrm>
          <a:prstGeom prst="rect">
            <a:avLst/>
          </a:prstGeom>
        </p:spPr>
        <p:txBody>
          <a:bodyPr wrap="square">
            <a:spAutoFit/>
          </a:bodyPr>
          <a:lstStyle/>
          <a:p>
            <a:pPr algn="just"/>
            <a:r>
              <a:rPr lang="pl-PL" dirty="0" smtClean="0"/>
              <a:t> </a:t>
            </a:r>
            <a:r>
              <a:rPr lang="pl-PL" sz="2000" i="1" dirty="0" smtClean="0">
                <a:solidFill>
                  <a:srgbClr val="00B050"/>
                </a:solidFill>
                <a:effectLst>
                  <a:outerShdw blurRad="38100" dist="38100" dir="2700000" algn="tl">
                    <a:srgbClr val="000000">
                      <a:alpha val="43137"/>
                    </a:srgbClr>
                  </a:outerShdw>
                </a:effectLst>
              </a:rPr>
              <a:t>Wymogi dla Wariantów 4.1. i 5.1. </a:t>
            </a:r>
            <a:r>
              <a:rPr lang="pl-PL" sz="2000" i="1" dirty="0" err="1" smtClean="0">
                <a:solidFill>
                  <a:srgbClr val="00B050"/>
                </a:solidFill>
                <a:effectLst>
                  <a:outerShdw blurRad="38100" dist="38100" dir="2700000" algn="tl">
                    <a:srgbClr val="000000">
                      <a:alpha val="43137"/>
                    </a:srgbClr>
                  </a:outerShdw>
                </a:effectLst>
              </a:rPr>
              <a:t>Zmiennowilgotne</a:t>
            </a:r>
            <a:r>
              <a:rPr lang="pl-PL" sz="2000" i="1" dirty="0" smtClean="0">
                <a:solidFill>
                  <a:srgbClr val="00B050"/>
                </a:solidFill>
                <a:effectLst>
                  <a:outerShdw blurRad="38100" dist="38100" dir="2700000" algn="tl">
                    <a:srgbClr val="000000">
                      <a:alpha val="43137"/>
                    </a:srgbClr>
                  </a:outerShdw>
                </a:effectLst>
              </a:rPr>
              <a:t> łąki </a:t>
            </a:r>
            <a:r>
              <a:rPr lang="pl-PL" sz="2000" i="1" dirty="0" err="1" smtClean="0">
                <a:solidFill>
                  <a:srgbClr val="00B050"/>
                </a:solidFill>
                <a:effectLst>
                  <a:outerShdw blurRad="38100" dist="38100" dir="2700000" algn="tl">
                    <a:srgbClr val="000000">
                      <a:alpha val="43137"/>
                    </a:srgbClr>
                  </a:outerShdw>
                </a:effectLst>
              </a:rPr>
              <a:t>trzęślicowe</a:t>
            </a:r>
            <a:r>
              <a:rPr lang="pl-PL" sz="2000" i="1" dirty="0" smtClean="0">
                <a:solidFill>
                  <a:srgbClr val="00B050"/>
                </a:solidFill>
                <a:effectLst>
                  <a:outerShdw blurRad="38100" dist="38100" dir="2700000" algn="tl">
                    <a:srgbClr val="000000">
                      <a:alpha val="43137"/>
                    </a:srgbClr>
                  </a:outerShdw>
                </a:effectLst>
              </a:rPr>
              <a:t> (użytkowanie kośne, a w uzasadnionych przypadkach określonych przez eksperta przyrodniczego – kośno-pastwiskowe):</a:t>
            </a:r>
          </a:p>
          <a:p>
            <a:pPr algn="just"/>
            <a:r>
              <a:rPr lang="pl-PL" sz="2000" dirty="0" smtClean="0"/>
              <a:t> 1) zakaz: nawożenia, wapnowania, mechanicznego niszczenia struktury gleby, w tym bronowania i przeorywania;</a:t>
            </a:r>
          </a:p>
          <a:p>
            <a:pPr algn="just"/>
            <a:r>
              <a:rPr lang="pl-PL" sz="2000" dirty="0" smtClean="0"/>
              <a:t> 2) częstotliwość koszenia: jeden pokos co roku, a w przypadkach określonych przez eksperta przyrodniczego co dwa lata;</a:t>
            </a:r>
          </a:p>
          <a:p>
            <a:pPr algn="just"/>
            <a:r>
              <a:rPr lang="pl-PL" sz="2000" dirty="0" smtClean="0"/>
              <a:t> 3) termin koszenia: </a:t>
            </a:r>
            <a:r>
              <a:rPr lang="pl-PL" sz="2000" u="sng" dirty="0" smtClean="0"/>
              <a:t>od dnia 1 września do dnia 31 października</a:t>
            </a:r>
            <a:r>
              <a:rPr lang="pl-PL" sz="2000" dirty="0" smtClean="0"/>
              <a:t>, a w uzasadnionych przypadkach określonych przez eksperta przyrodniczego – od dnia 15 czerwca do dnia 30 czerwca, np. w sytuacjach wkraczania roślin niepożądanych w tym zbiorowisku;</a:t>
            </a:r>
          </a:p>
          <a:p>
            <a:pPr algn="just"/>
            <a:r>
              <a:rPr lang="pl-PL" sz="2000" dirty="0" smtClean="0"/>
              <a:t> 4) zebranie i usunięcie skoszonej biomasy (w tym zakaz pozostawiania rozdrobnionej biomasy); w terminie do 2 tygodni po pokosie biomasa powinna zostać usunięta z działki rolnej lub ułożona w pryzmy, w tym pryzmy balotowe, stogi lub brogi; w przypadku ułożenia biomasy powinna ona zostać usunięta z działki rolnej nie później niż do dnia 1 marca kolejnego roku;</a:t>
            </a:r>
            <a:endParaRPr lang="pl-PL"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1711812"/>
          </a:xfrm>
          <a:prstGeom prst="rect">
            <a:avLst/>
          </a:prstGeom>
        </p:spPr>
      </p:pic>
      <p:pic>
        <p:nvPicPr>
          <p:cNvPr id="3" name="Obraz 2" descr="pobrane.jpg"/>
          <p:cNvPicPr>
            <a:picLocks noChangeAspect="1"/>
          </p:cNvPicPr>
          <p:nvPr/>
        </p:nvPicPr>
        <p:blipFill>
          <a:blip r:embed="rId3" cstate="print"/>
          <a:stretch>
            <a:fillRect/>
          </a:stretch>
        </p:blipFill>
        <p:spPr>
          <a:xfrm>
            <a:off x="3491880" y="404664"/>
            <a:ext cx="1828800" cy="914400"/>
          </a:xfrm>
          <a:prstGeom prst="rect">
            <a:avLst/>
          </a:prstGeom>
        </p:spPr>
      </p:pic>
      <p:sp>
        <p:nvSpPr>
          <p:cNvPr id="4" name="Prostokąt 3"/>
          <p:cNvSpPr/>
          <p:nvPr/>
        </p:nvSpPr>
        <p:spPr>
          <a:xfrm>
            <a:off x="251520" y="1700808"/>
            <a:ext cx="8712968" cy="4708981"/>
          </a:xfrm>
          <a:prstGeom prst="rect">
            <a:avLst/>
          </a:prstGeom>
        </p:spPr>
        <p:txBody>
          <a:bodyPr wrap="square">
            <a:spAutoFit/>
          </a:bodyPr>
          <a:lstStyle/>
          <a:p>
            <a:pPr algn="just"/>
            <a:r>
              <a:rPr lang="pl-PL" sz="2000" dirty="0" smtClean="0"/>
              <a:t>5) pozostawienie nieskoszonego fragmentu działki rolnej o  powierzchni wynoszącej </a:t>
            </a:r>
            <a:r>
              <a:rPr lang="pl-PL" sz="2000" u="sng" dirty="0" smtClean="0"/>
              <a:t>15–20% powierzchni </a:t>
            </a:r>
            <a:r>
              <a:rPr lang="pl-PL" sz="2000" dirty="0" smtClean="0"/>
              <a:t>tej działki; w dwóch kolejnych pokosach (wykonywanych w odstępie roku lub 2 lat) należy pozostawić inne fragmenty nieskoszone; </a:t>
            </a:r>
          </a:p>
          <a:p>
            <a:pPr algn="just"/>
            <a:endParaRPr lang="pl-PL" sz="2000" dirty="0" smtClean="0"/>
          </a:p>
          <a:p>
            <a:pPr algn="just"/>
            <a:r>
              <a:rPr lang="pl-PL" sz="2000" dirty="0" smtClean="0"/>
              <a:t>6) dla działek rolnych nieprzekraczających powierzchni 0,5 ha jest dopuszczalne zrezygnowanie z  pozostawiania powierzchni nieskoszonych i koszenie co roku całej działki rolnej lub pozostawienie nieskoszonego fragmentu działki rolnej o powierzchni wynoszącej 15–20% powierzchni tej działki, jeżeli ekspert przyrodniczy dopuści taką możliwość; </a:t>
            </a:r>
          </a:p>
          <a:p>
            <a:pPr algn="just"/>
            <a:endParaRPr lang="pl-PL" sz="2000" dirty="0" smtClean="0"/>
          </a:p>
          <a:p>
            <a:pPr algn="just"/>
            <a:r>
              <a:rPr lang="pl-PL" sz="2000" dirty="0" smtClean="0"/>
              <a:t>7) dopuszczalny jest wypas po pokosie, jednak nie wcześniej niż od dnia 1 września do dnia 15 października przy obsadzie zwierząt do 0,5 DJP/ha gruntów objętych wsparciem w ramach wariantu, jeżeli ekspert przyrodniczy dopuści taką możliwość.</a:t>
            </a:r>
            <a:endParaRPr lang="pl-PL"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1711812"/>
          </a:xfrm>
          <a:prstGeom prst="rect">
            <a:avLst/>
          </a:prstGeom>
        </p:spPr>
      </p:pic>
      <p:pic>
        <p:nvPicPr>
          <p:cNvPr id="3" name="Obraz 2" descr="pobrane.jpg"/>
          <p:cNvPicPr>
            <a:picLocks noChangeAspect="1"/>
          </p:cNvPicPr>
          <p:nvPr/>
        </p:nvPicPr>
        <p:blipFill>
          <a:blip r:embed="rId3" cstate="print"/>
          <a:stretch>
            <a:fillRect/>
          </a:stretch>
        </p:blipFill>
        <p:spPr>
          <a:xfrm>
            <a:off x="3491880" y="404664"/>
            <a:ext cx="1828800" cy="914400"/>
          </a:xfrm>
          <a:prstGeom prst="rect">
            <a:avLst/>
          </a:prstGeom>
        </p:spPr>
      </p:pic>
      <p:sp>
        <p:nvSpPr>
          <p:cNvPr id="4" name="Prostokąt 3"/>
          <p:cNvSpPr/>
          <p:nvPr/>
        </p:nvSpPr>
        <p:spPr>
          <a:xfrm>
            <a:off x="251520" y="1484784"/>
            <a:ext cx="8568952" cy="5324535"/>
          </a:xfrm>
          <a:prstGeom prst="rect">
            <a:avLst/>
          </a:prstGeom>
        </p:spPr>
        <p:txBody>
          <a:bodyPr wrap="square">
            <a:spAutoFit/>
          </a:bodyPr>
          <a:lstStyle/>
          <a:p>
            <a:pPr algn="just"/>
            <a:r>
              <a:rPr lang="pl-PL" sz="2000" i="1" dirty="0" smtClean="0">
                <a:solidFill>
                  <a:srgbClr val="00B050"/>
                </a:solidFill>
                <a:effectLst>
                  <a:outerShdw blurRad="38100" dist="38100" dir="2700000" algn="tl">
                    <a:srgbClr val="000000">
                      <a:alpha val="43137"/>
                    </a:srgbClr>
                  </a:outerShdw>
                </a:effectLst>
              </a:rPr>
              <a:t>Wymogi dla Wariantów 4.4. i 5.4. Półnaturalne łąki wilgotne (użytkowanie kośne, a w uzasadnionych przypadkach określonych przez eksperta przyrodniczego jest dopuszczalny wypas po pokosie, przy użytkowaniu jednokośnym (użytkowanie kośno-pastwiskowe):</a:t>
            </a:r>
          </a:p>
          <a:p>
            <a:pPr algn="just"/>
            <a:r>
              <a:rPr lang="pl-PL" sz="2000" dirty="0" smtClean="0"/>
              <a:t>1) wymogi obowiązkowe dla wszystkich typów użytkowania: </a:t>
            </a:r>
          </a:p>
          <a:p>
            <a:pPr marL="342900" indent="-342900" algn="just">
              <a:buAutoNum type="alphaLcParenR"/>
            </a:pPr>
            <a:r>
              <a:rPr lang="pl-PL" sz="2000" dirty="0" smtClean="0"/>
              <a:t>dopuszczalne jest ograniczone nawożenie do 60 kg N/ha/rok, z wyłączeniem obszarów nawożonych przez namuły rzeczne, b) zakaz wapnowania, mechanicznego niszczenia struktury gleby, w tym bronowania i przeorywania;</a:t>
            </a:r>
          </a:p>
          <a:p>
            <a:pPr marL="342900" indent="-342900" algn="just"/>
            <a:endParaRPr lang="pl-PL" sz="2000" dirty="0" smtClean="0"/>
          </a:p>
          <a:p>
            <a:pPr algn="just"/>
            <a:r>
              <a:rPr lang="pl-PL" sz="2000" dirty="0" smtClean="0"/>
              <a:t>2) wymogi obowiązkowe przy użytkowaniu kośnym i kośno-pastwiskowym: </a:t>
            </a:r>
          </a:p>
          <a:p>
            <a:pPr algn="just"/>
            <a:r>
              <a:rPr lang="pl-PL" sz="2000" dirty="0" smtClean="0"/>
              <a:t>a) </a:t>
            </a:r>
            <a:r>
              <a:rPr lang="pl-PL" sz="2000" i="1" dirty="0" smtClean="0"/>
              <a:t>częstotliwość koszenia</a:t>
            </a:r>
            <a:r>
              <a:rPr lang="pl-PL" sz="2000" dirty="0" smtClean="0"/>
              <a:t>: jeden lub dwa pokosy w roku – liczba pokosów określona przez eksperta przyrodniczego, b) </a:t>
            </a:r>
            <a:r>
              <a:rPr lang="pl-PL" sz="2000" i="1" dirty="0" smtClean="0"/>
              <a:t>termin koszenia</a:t>
            </a:r>
            <a:r>
              <a:rPr lang="pl-PL" sz="2000" dirty="0" smtClean="0"/>
              <a:t>: </a:t>
            </a:r>
            <a:r>
              <a:rPr lang="pl-PL" sz="2000" u="sng" dirty="0" smtClean="0"/>
              <a:t>od dnia 15 czerwca do dnia 30 września</a:t>
            </a:r>
            <a:r>
              <a:rPr lang="pl-PL" sz="2000" dirty="0" smtClean="0"/>
              <a:t>, c) pozostawienie nieskoszonego fragmentu działki rolnej o powierzchni wynoszącej </a:t>
            </a:r>
            <a:r>
              <a:rPr lang="pl-PL" sz="2000" u="sng" dirty="0" smtClean="0"/>
              <a:t>15–20% powierzchni </a:t>
            </a:r>
            <a:r>
              <a:rPr lang="pl-PL" sz="2000" dirty="0" smtClean="0"/>
              <a:t>tej działki; w przypadku stosowania dwóch pokosów w ciągu roku należy pozostawić te same fragmenty działki rolnej nieskoszone, a w dwóch kolejnych latach należy pozostawić inne fragmenty nieskoszone,</a:t>
            </a:r>
            <a:endParaRPr lang="pl-PL"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1711812"/>
          </a:xfrm>
          <a:prstGeom prst="rect">
            <a:avLst/>
          </a:prstGeom>
        </p:spPr>
      </p:pic>
      <p:pic>
        <p:nvPicPr>
          <p:cNvPr id="3" name="Obraz 2" descr="pobrane.jpg"/>
          <p:cNvPicPr>
            <a:picLocks noChangeAspect="1"/>
          </p:cNvPicPr>
          <p:nvPr/>
        </p:nvPicPr>
        <p:blipFill>
          <a:blip r:embed="rId3" cstate="print"/>
          <a:stretch>
            <a:fillRect/>
          </a:stretch>
        </p:blipFill>
        <p:spPr>
          <a:xfrm>
            <a:off x="3491880" y="404664"/>
            <a:ext cx="1828800" cy="914400"/>
          </a:xfrm>
          <a:prstGeom prst="rect">
            <a:avLst/>
          </a:prstGeom>
        </p:spPr>
      </p:pic>
      <p:sp>
        <p:nvSpPr>
          <p:cNvPr id="4" name="Prostokąt 3"/>
          <p:cNvSpPr/>
          <p:nvPr/>
        </p:nvSpPr>
        <p:spPr>
          <a:xfrm>
            <a:off x="323528" y="1700808"/>
            <a:ext cx="8496944" cy="4401205"/>
          </a:xfrm>
          <a:prstGeom prst="rect">
            <a:avLst/>
          </a:prstGeom>
        </p:spPr>
        <p:txBody>
          <a:bodyPr wrap="square">
            <a:spAutoFit/>
          </a:bodyPr>
          <a:lstStyle/>
          <a:p>
            <a:pPr algn="just"/>
            <a:r>
              <a:rPr lang="pl-PL" sz="2000" dirty="0" smtClean="0"/>
              <a:t>d) dla działek rolnych nieprzekraczających powierzchni 1 ha jest dopuszczalne zrezygnowanie z pozostawiania powierzchni nieskoszonych i  koszenie co roku całej działki rolnej lub pozostawienie nieskoszonego fragmentu działki rolnej wynoszącej 15–20% powierzchni tej działki, jeżeli ekspert przyrodniczy dopuści taką możliwość, </a:t>
            </a:r>
          </a:p>
          <a:p>
            <a:pPr algn="just"/>
            <a:r>
              <a:rPr lang="pl-PL" sz="2000" dirty="0" smtClean="0"/>
              <a:t>e) zebranie i usunięcie skoszonej biomasy (w tym zakaz pozostawiania rozdrobnionej biomasy); w terminie do 2 tygodni po pokosie biomasa powinna zostać usunięta z działki rolnej lub ułożona w pryzmy, w tym pryzmy balotowe, stogi lub brogi; w przypadku ułożenia biomasy powinna ona zostać usunięta z działki rolnej nie później niż do dnia 1 marca kolejnego roku, </a:t>
            </a:r>
          </a:p>
          <a:p>
            <a:pPr algn="just"/>
            <a:r>
              <a:rPr lang="pl-PL" sz="2000" dirty="0" smtClean="0"/>
              <a:t>f) dopuszczalny jest wypas po pokosie, jednak nie wcześniej niż od dnia 15 lipca do dnia 15 października, przy obsadzie zwierząt do 0,5 DJP/ha gruntów objętych wsparciem w ramach wariantu, jeżeli ekspert przyrodniczy dopuści taką możliwość</a:t>
            </a:r>
            <a:endParaRPr lang="pl-PL"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1711812"/>
          </a:xfrm>
          <a:prstGeom prst="rect">
            <a:avLst/>
          </a:prstGeom>
        </p:spPr>
      </p:pic>
      <p:pic>
        <p:nvPicPr>
          <p:cNvPr id="3" name="Obraz 2" descr="pobrane.jpg"/>
          <p:cNvPicPr>
            <a:picLocks noChangeAspect="1"/>
          </p:cNvPicPr>
          <p:nvPr/>
        </p:nvPicPr>
        <p:blipFill>
          <a:blip r:embed="rId3" cstate="print"/>
          <a:stretch>
            <a:fillRect/>
          </a:stretch>
        </p:blipFill>
        <p:spPr>
          <a:xfrm>
            <a:off x="3491880" y="404664"/>
            <a:ext cx="1828800" cy="914400"/>
          </a:xfrm>
          <a:prstGeom prst="rect">
            <a:avLst/>
          </a:prstGeom>
        </p:spPr>
      </p:pic>
      <p:sp>
        <p:nvSpPr>
          <p:cNvPr id="4" name="Prostokąt 3"/>
          <p:cNvSpPr/>
          <p:nvPr/>
        </p:nvSpPr>
        <p:spPr>
          <a:xfrm>
            <a:off x="467544" y="1628800"/>
            <a:ext cx="8352928" cy="4401205"/>
          </a:xfrm>
          <a:prstGeom prst="rect">
            <a:avLst/>
          </a:prstGeom>
        </p:spPr>
        <p:txBody>
          <a:bodyPr wrap="square">
            <a:spAutoFit/>
          </a:bodyPr>
          <a:lstStyle/>
          <a:p>
            <a:pPr algn="just"/>
            <a:r>
              <a:rPr lang="pl-PL" sz="2000" i="1" dirty="0" smtClean="0">
                <a:solidFill>
                  <a:srgbClr val="00B050"/>
                </a:solidFill>
                <a:effectLst>
                  <a:outerShdw blurRad="38100" dist="38100" dir="2700000" algn="tl">
                    <a:srgbClr val="000000">
                      <a:alpha val="43137"/>
                    </a:srgbClr>
                  </a:outerShdw>
                </a:effectLst>
              </a:rPr>
              <a:t>Wymogi dla Wariantów 4.5. i 5.5. Półnaturalne łąki świeże (użytkowanie kośne, pastwiskowe albo naprzemienne)</a:t>
            </a:r>
          </a:p>
          <a:p>
            <a:pPr algn="just"/>
            <a:r>
              <a:rPr lang="pl-PL" sz="2000" dirty="0" smtClean="0"/>
              <a:t>przy czym użytkowanie naprzemienne polega na stosowaniu w niektórych latach użytkowania pastwiskowego, a w niektórych latach kośnego lub kośno-pastwiskowego, a w uzasadnionych przypadkach, określonych przez eksperta przyrodniczego jest dopuszczalny wypas po pokosie, przy użytkowaniu jednokośnym (użytkowanie kośno-pastwiskowe):</a:t>
            </a:r>
          </a:p>
          <a:p>
            <a:pPr algn="just"/>
            <a:r>
              <a:rPr lang="pl-PL" sz="2000" dirty="0" smtClean="0"/>
              <a:t> 1) wymogi obowiązkowe dla wszystkich typów użytkowania:</a:t>
            </a:r>
          </a:p>
          <a:p>
            <a:pPr algn="just"/>
            <a:r>
              <a:rPr lang="pl-PL" sz="2000" dirty="0" smtClean="0"/>
              <a:t> a) dopuszczalne jest ograniczone nawożenie do 60 kg N/ha/rok, z wyłączeniem obszarów nawożonych przez namuły rzeczne;</a:t>
            </a:r>
          </a:p>
          <a:p>
            <a:pPr algn="just"/>
            <a:r>
              <a:rPr lang="pl-PL" sz="2000" dirty="0" smtClean="0"/>
              <a:t> b) zakaz mechanicznego niszczenia struktury gleby, w tym bronowania i przeorywania;</a:t>
            </a:r>
          </a:p>
          <a:p>
            <a:pPr algn="just"/>
            <a:r>
              <a:rPr lang="pl-PL" sz="2000" dirty="0" smtClean="0"/>
              <a:t>c) wapnowanie jest dopuszczalne po wykonaniu niezbędnych w tym zakresie analiz, jeżeli ekspert przyrodniczy dopuści taką możliwość</a:t>
            </a:r>
            <a:r>
              <a:rPr lang="pl-PL" dirty="0" smtClean="0"/>
              <a:t>;</a:t>
            </a: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50000" r="-150000"/>
          </a:stretch>
        </a:blipFill>
        <a:effectLst/>
      </p:bgPr>
    </p:bg>
    <p:spTree>
      <p:nvGrpSpPr>
        <p:cNvPr id="1" name=""/>
        <p:cNvGrpSpPr/>
        <p:nvPr/>
      </p:nvGrpSpPr>
      <p:grpSpPr>
        <a:xfrm>
          <a:off x="0" y="0"/>
          <a:ext cx="0" cy="0"/>
          <a:chOff x="0" y="0"/>
          <a:chExt cx="0" cy="0"/>
        </a:xfrm>
      </p:grpSpPr>
      <p:sp>
        <p:nvSpPr>
          <p:cNvPr id="7" name="Tytuł 6"/>
          <p:cNvSpPr>
            <a:spLocks noGrp="1"/>
          </p:cNvSpPr>
          <p:nvPr>
            <p:ph type="title"/>
          </p:nvPr>
        </p:nvSpPr>
        <p:spPr/>
        <p:txBody>
          <a:bodyPr/>
          <a:lstStyle/>
          <a:p>
            <a:endParaRPr lang="pl-PL"/>
          </a:p>
        </p:txBody>
      </p:sp>
      <p:sp>
        <p:nvSpPr>
          <p:cNvPr id="8" name="Symbol zastępczy zawartości 7"/>
          <p:cNvSpPr>
            <a:spLocks noGrp="1"/>
          </p:cNvSpPr>
          <p:nvPr>
            <p:ph idx="1"/>
          </p:nvPr>
        </p:nvSpPr>
        <p:spPr>
          <a:xfrm>
            <a:off x="457200" y="1600200"/>
            <a:ext cx="8435280" cy="4997152"/>
          </a:xfrm>
        </p:spPr>
        <p:txBody>
          <a:bodyPr>
            <a:normAutofit fontScale="77500" lnSpcReduction="20000"/>
          </a:bodyPr>
          <a:lstStyle/>
          <a:p>
            <a:pPr algn="ctr">
              <a:buNone/>
            </a:pPr>
            <a:r>
              <a:rPr lang="pl-PL" dirty="0" smtClean="0"/>
              <a:t>W Polsce w ramach </a:t>
            </a:r>
            <a:r>
              <a:rPr lang="pl-PL" i="1" dirty="0" smtClean="0"/>
              <a:t>PROW </a:t>
            </a:r>
            <a:r>
              <a:rPr lang="pl-PL" dirty="0" smtClean="0"/>
              <a:t>wdrożono działania, instrumenty o charakterze pro-środowiskowym najważniejsze z nich to:</a:t>
            </a:r>
          </a:p>
          <a:p>
            <a:pPr algn="ctr">
              <a:buNone/>
            </a:pPr>
            <a:endParaRPr lang="pl-PL" dirty="0" smtClean="0"/>
          </a:p>
          <a:p>
            <a:pPr algn="just"/>
            <a:r>
              <a:rPr lang="pl-PL" dirty="0" smtClean="0"/>
              <a:t>program </a:t>
            </a:r>
            <a:r>
              <a:rPr lang="pl-PL" dirty="0" err="1" smtClean="0"/>
              <a:t>rolnośrodowiskowy</a:t>
            </a:r>
            <a:r>
              <a:rPr lang="pl-PL" dirty="0" smtClean="0"/>
              <a:t> PROW 2004-2006 i 2007-2013;</a:t>
            </a:r>
          </a:p>
          <a:p>
            <a:pPr algn="just"/>
            <a:r>
              <a:rPr lang="pl-PL" dirty="0" smtClean="0"/>
              <a:t>Program </a:t>
            </a:r>
            <a:r>
              <a:rPr lang="pl-PL" dirty="0" err="1" smtClean="0"/>
              <a:t>rolno-środowiskowo-klimatyczny</a:t>
            </a:r>
            <a:r>
              <a:rPr lang="pl-PL" dirty="0" smtClean="0"/>
              <a:t> PROW 2014-2020;</a:t>
            </a:r>
          </a:p>
          <a:p>
            <a:pPr algn="just"/>
            <a:r>
              <a:rPr lang="pl-PL" dirty="0" smtClean="0"/>
              <a:t>wspieranie gospodarowania na obszarach górskich i innych obszarach o niekorzystnych warunkach gospodarowania (ONW);</a:t>
            </a:r>
          </a:p>
          <a:p>
            <a:pPr algn="just"/>
            <a:r>
              <a:rPr lang="pl-PL" dirty="0" smtClean="0"/>
              <a:t>zalesianie gruntów rolnych oraz gruntów inne niż rolne; </a:t>
            </a:r>
          </a:p>
          <a:p>
            <a:pPr algn="just"/>
            <a:r>
              <a:rPr lang="pl-PL" dirty="0" smtClean="0"/>
              <a:t>"Wsparcie inwestycji w gospodarstwach rolnych" - typ operacji </a:t>
            </a:r>
            <a:r>
              <a:rPr lang="pl-PL" i="1" dirty="0" smtClean="0"/>
              <a:t>"Inwestycje w gospodarstwach położonych na obszarach Natura 2000„;</a:t>
            </a:r>
          </a:p>
          <a:p>
            <a:endParaRPr lang="pl-PL" dirty="0" smtClean="0"/>
          </a:p>
          <a:p>
            <a:endParaRPr lang="pl-PL" dirty="0" smtClean="0"/>
          </a:p>
          <a:p>
            <a:endParaRPr lang="pl-PL" dirty="0"/>
          </a:p>
        </p:txBody>
      </p:sp>
      <p:pic>
        <p:nvPicPr>
          <p:cNvPr id="4" name="Obraz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1484784"/>
          </a:xfrm>
          <a:prstGeom prst="rect">
            <a:avLst/>
          </a:prstGeom>
        </p:spPr>
      </p:pic>
      <p:pic>
        <p:nvPicPr>
          <p:cNvPr id="9" name="Obraz 8" descr="pobrane.jpg"/>
          <p:cNvPicPr>
            <a:picLocks noChangeAspect="1"/>
          </p:cNvPicPr>
          <p:nvPr/>
        </p:nvPicPr>
        <p:blipFill>
          <a:blip r:embed="rId3" cstate="print"/>
          <a:stretch>
            <a:fillRect/>
          </a:stretch>
        </p:blipFill>
        <p:spPr>
          <a:xfrm>
            <a:off x="3491880" y="404664"/>
            <a:ext cx="1828800" cy="914400"/>
          </a:xfrm>
          <a:prstGeom prst="rect">
            <a:avLst/>
          </a:prstGeom>
        </p:spPr>
      </p:pic>
    </p:spTree>
    <p:extLst>
      <p:ext uri="{BB962C8B-B14F-4D97-AF65-F5344CB8AC3E}">
        <p14:creationId xmlns:p14="http://schemas.microsoft.com/office/powerpoint/2010/main" xmlns="" val="33127997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1711812"/>
          </a:xfrm>
          <a:prstGeom prst="rect">
            <a:avLst/>
          </a:prstGeom>
        </p:spPr>
      </p:pic>
      <p:pic>
        <p:nvPicPr>
          <p:cNvPr id="3" name="Obraz 2" descr="pobrane.jpg"/>
          <p:cNvPicPr>
            <a:picLocks noChangeAspect="1"/>
          </p:cNvPicPr>
          <p:nvPr/>
        </p:nvPicPr>
        <p:blipFill>
          <a:blip r:embed="rId3" cstate="print"/>
          <a:stretch>
            <a:fillRect/>
          </a:stretch>
        </p:blipFill>
        <p:spPr>
          <a:xfrm>
            <a:off x="3491880" y="404664"/>
            <a:ext cx="1828800" cy="914400"/>
          </a:xfrm>
          <a:prstGeom prst="rect">
            <a:avLst/>
          </a:prstGeom>
        </p:spPr>
      </p:pic>
      <p:sp>
        <p:nvSpPr>
          <p:cNvPr id="5" name="Prostokąt 4"/>
          <p:cNvSpPr/>
          <p:nvPr/>
        </p:nvSpPr>
        <p:spPr>
          <a:xfrm>
            <a:off x="323528" y="1628800"/>
            <a:ext cx="8496944" cy="4708981"/>
          </a:xfrm>
          <a:prstGeom prst="rect">
            <a:avLst/>
          </a:prstGeom>
        </p:spPr>
        <p:txBody>
          <a:bodyPr wrap="square">
            <a:spAutoFit/>
          </a:bodyPr>
          <a:lstStyle/>
          <a:p>
            <a:pPr algn="just"/>
            <a:r>
              <a:rPr lang="pl-PL" sz="2000" b="1" dirty="0" smtClean="0">
                <a:solidFill>
                  <a:srgbClr val="FF0000"/>
                </a:solidFill>
              </a:rPr>
              <a:t>wymogi obowiązkowe przy użytkowaniu kośnym i kośno-pastwiskowym</a:t>
            </a:r>
            <a:r>
              <a:rPr lang="pl-PL" sz="2000" dirty="0" smtClean="0"/>
              <a:t>:</a:t>
            </a:r>
          </a:p>
          <a:p>
            <a:pPr algn="just"/>
            <a:endParaRPr lang="pl-PL" sz="2000" dirty="0" smtClean="0"/>
          </a:p>
          <a:p>
            <a:pPr marL="342900" indent="-342900" algn="just">
              <a:buAutoNum type="alphaLcParenR"/>
            </a:pPr>
            <a:r>
              <a:rPr lang="pl-PL" sz="2000" dirty="0" smtClean="0"/>
              <a:t>częstotliwość pokosów: jeden lub dwa pokosy w roku; liczba pokosów określona jest przez eksperta przyrodniczego, </a:t>
            </a:r>
          </a:p>
          <a:p>
            <a:pPr marL="342900" indent="-342900" algn="just"/>
            <a:r>
              <a:rPr lang="pl-PL" sz="2000" dirty="0" smtClean="0"/>
              <a:t>b) termin koszenia: </a:t>
            </a:r>
            <a:r>
              <a:rPr lang="pl-PL" sz="2000" u="sng" dirty="0" smtClean="0"/>
              <a:t>od dnia 15 czerwca do dnia 30 września, </a:t>
            </a:r>
          </a:p>
          <a:p>
            <a:pPr marL="342900" indent="-342900" algn="just"/>
            <a:r>
              <a:rPr lang="pl-PL" sz="2000" dirty="0" smtClean="0"/>
              <a:t>c) zebranie i usunięcie skoszonej biomasy (w tym zakaz pozostawiania rozdrobnionej biomasy); w terminie do 2 tygodni po pokosie biomasa powinna zostać usunięta z działki rolnej lub ułożona w pryzmy, w tym pryzmy balotowe, stogi lub brogi; w przypadku ułożenia biomasy powinna ona zostać usunięta z działki rolnej nie później niż do dnia 1 marca kolejnego roku, </a:t>
            </a:r>
          </a:p>
          <a:p>
            <a:pPr marL="342900" indent="-342900" algn="just"/>
            <a:r>
              <a:rPr lang="pl-PL" sz="2000" dirty="0" smtClean="0"/>
              <a:t>d) pozostawienie nieskoszonego fragmentu działki rolnej o powierzchni wynoszącej </a:t>
            </a:r>
            <a:r>
              <a:rPr lang="pl-PL" sz="2000" u="sng" dirty="0" smtClean="0"/>
              <a:t>15–20% powierzchn</a:t>
            </a:r>
            <a:r>
              <a:rPr lang="pl-PL" sz="2000" dirty="0" smtClean="0"/>
              <a:t>i tej działki; w przypadku zastosowania dwóch pokosów w ciągu roku należy pozostawić ten sam fragment działki rolnej nieskoszony, a w dwóch kolejnych latach należy pozostawić inne fragmenty nieskoszone,</a:t>
            </a:r>
            <a:endParaRPr lang="pl-PL"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1711812"/>
          </a:xfrm>
          <a:prstGeom prst="rect">
            <a:avLst/>
          </a:prstGeom>
        </p:spPr>
      </p:pic>
      <p:pic>
        <p:nvPicPr>
          <p:cNvPr id="3" name="Obraz 2" descr="pobrane.jpg"/>
          <p:cNvPicPr>
            <a:picLocks noChangeAspect="1"/>
          </p:cNvPicPr>
          <p:nvPr/>
        </p:nvPicPr>
        <p:blipFill>
          <a:blip r:embed="rId3" cstate="print"/>
          <a:stretch>
            <a:fillRect/>
          </a:stretch>
        </p:blipFill>
        <p:spPr>
          <a:xfrm>
            <a:off x="3491880" y="404664"/>
            <a:ext cx="1828800" cy="914400"/>
          </a:xfrm>
          <a:prstGeom prst="rect">
            <a:avLst/>
          </a:prstGeom>
        </p:spPr>
      </p:pic>
      <p:sp>
        <p:nvSpPr>
          <p:cNvPr id="4" name="Prostokąt 3"/>
          <p:cNvSpPr/>
          <p:nvPr/>
        </p:nvSpPr>
        <p:spPr>
          <a:xfrm>
            <a:off x="467544" y="1916832"/>
            <a:ext cx="8352928" cy="3170099"/>
          </a:xfrm>
          <a:prstGeom prst="rect">
            <a:avLst/>
          </a:prstGeom>
        </p:spPr>
        <p:txBody>
          <a:bodyPr wrap="square">
            <a:spAutoFit/>
          </a:bodyPr>
          <a:lstStyle/>
          <a:p>
            <a:pPr algn="just"/>
            <a:r>
              <a:rPr lang="pl-PL" sz="2000" dirty="0" smtClean="0"/>
              <a:t>e) dla działek rolnych nieprzekraczających powierzchni 1 ha jest dopuszczalne zrezygnowanie z pozostawiania powierzchni nieskoszonych i koszenie co roku całej działki rolnej lub pozostawienie nieskoszonego fragmentu działki rolnej o powierzchni 15–20% powierzchni tej działki, jeżeli ekspert przyrodniczy dopuści taką możliwość,</a:t>
            </a:r>
          </a:p>
          <a:p>
            <a:pPr algn="just"/>
            <a:endParaRPr lang="pl-PL" sz="2000" dirty="0" smtClean="0"/>
          </a:p>
          <a:p>
            <a:pPr algn="just"/>
            <a:r>
              <a:rPr lang="pl-PL" sz="2000" dirty="0" smtClean="0"/>
              <a:t> f) przy użytkowaniu jednokośnym jest dopuszczalny wypas przy obsadzie zwierząt do 1 DJP/ha gruntów objętych wsparciem w ramach wariantu, po pokosie, w terminie do dnia 15 października, jeżeli ekspert przyrodniczy dopuści taką możliwość;</a:t>
            </a:r>
            <a:endParaRPr lang="pl-PL" sz="2000" dirty="0"/>
          </a:p>
        </p:txBody>
      </p:sp>
      <p:pic>
        <p:nvPicPr>
          <p:cNvPr id="20482" name="Picture 2" descr="C:\Users\natalka\Downloads\rol_DSC01004.jpg"/>
          <p:cNvPicPr>
            <a:picLocks noChangeAspect="1" noChangeArrowheads="1"/>
          </p:cNvPicPr>
          <p:nvPr/>
        </p:nvPicPr>
        <p:blipFill>
          <a:blip r:embed="rId4" cstate="print"/>
          <a:srcRect/>
          <a:stretch>
            <a:fillRect/>
          </a:stretch>
        </p:blipFill>
        <p:spPr bwMode="auto">
          <a:xfrm>
            <a:off x="5436096" y="5013176"/>
            <a:ext cx="3124200" cy="1844824"/>
          </a:xfrm>
          <a:prstGeom prst="rect">
            <a:avLst/>
          </a:prstGeom>
          <a:ln>
            <a:noFill/>
          </a:ln>
          <a:effectLst>
            <a:softEdge rad="112500"/>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1711812"/>
          </a:xfrm>
          <a:prstGeom prst="rect">
            <a:avLst/>
          </a:prstGeom>
        </p:spPr>
      </p:pic>
      <p:pic>
        <p:nvPicPr>
          <p:cNvPr id="3" name="Obraz 2" descr="pobrane.jpg"/>
          <p:cNvPicPr>
            <a:picLocks noChangeAspect="1"/>
          </p:cNvPicPr>
          <p:nvPr/>
        </p:nvPicPr>
        <p:blipFill>
          <a:blip r:embed="rId3" cstate="print"/>
          <a:stretch>
            <a:fillRect/>
          </a:stretch>
        </p:blipFill>
        <p:spPr>
          <a:xfrm>
            <a:off x="3491880" y="404664"/>
            <a:ext cx="1828800" cy="914400"/>
          </a:xfrm>
          <a:prstGeom prst="rect">
            <a:avLst/>
          </a:prstGeom>
        </p:spPr>
      </p:pic>
      <p:sp>
        <p:nvSpPr>
          <p:cNvPr id="4" name="Prostokąt 3"/>
          <p:cNvSpPr/>
          <p:nvPr/>
        </p:nvSpPr>
        <p:spPr>
          <a:xfrm>
            <a:off x="179512" y="1628800"/>
            <a:ext cx="8784976" cy="5509200"/>
          </a:xfrm>
          <a:prstGeom prst="rect">
            <a:avLst/>
          </a:prstGeom>
        </p:spPr>
        <p:txBody>
          <a:bodyPr wrap="square">
            <a:spAutoFit/>
          </a:bodyPr>
          <a:lstStyle/>
          <a:p>
            <a:r>
              <a:rPr lang="pl-PL" sz="2200" i="1" dirty="0" smtClean="0">
                <a:effectLst>
                  <a:outerShdw blurRad="38100" dist="38100" dir="2700000" algn="tl">
                    <a:srgbClr val="000000">
                      <a:alpha val="43137"/>
                    </a:srgbClr>
                  </a:outerShdw>
                </a:effectLst>
              </a:rPr>
              <a:t>Stawka płatności uzależniona jest od: </a:t>
            </a:r>
          </a:p>
          <a:p>
            <a:r>
              <a:rPr lang="pl-PL" sz="2200" dirty="0" smtClean="0"/>
              <a:t>ekstensywnego użytkowania na obszarach OSO                             600 zł/ha; </a:t>
            </a:r>
          </a:p>
          <a:p>
            <a:r>
              <a:rPr lang="pl-PL" sz="2200" dirty="0" smtClean="0"/>
              <a:t>w przypadku występowania gatunków ptaków tj.: rycyka </a:t>
            </a:r>
          </a:p>
          <a:p>
            <a:r>
              <a:rPr lang="pl-PL" sz="2200" dirty="0" smtClean="0"/>
              <a:t>(a także kszyka, </a:t>
            </a:r>
            <a:r>
              <a:rPr lang="pl-PL" sz="2200" dirty="0" err="1" smtClean="0"/>
              <a:t>krwawodzioba</a:t>
            </a:r>
            <a:r>
              <a:rPr lang="pl-PL" sz="2200" dirty="0" smtClean="0"/>
              <a:t>, czajki)                                             890 zł/ha; </a:t>
            </a:r>
          </a:p>
          <a:p>
            <a:r>
              <a:rPr lang="pl-PL" sz="2200" dirty="0" smtClean="0"/>
              <a:t>w przypadku występowania wodniczki                                              1199/ha; </a:t>
            </a:r>
          </a:p>
          <a:p>
            <a:r>
              <a:rPr lang="pl-PL" sz="2200" dirty="0" smtClean="0"/>
              <a:t>w przypadku występowania dubelta (a także kulika wielkiego) 1070 zł/ha, derkacza:                                                                                                642 zł/ha; </a:t>
            </a:r>
          </a:p>
          <a:p>
            <a:r>
              <a:rPr lang="pl-PL" sz="2200" b="1" dirty="0" smtClean="0"/>
              <a:t>oraz typu siedliska</a:t>
            </a:r>
            <a:r>
              <a:rPr lang="pl-PL" sz="2200" dirty="0" smtClean="0"/>
              <a:t>: </a:t>
            </a:r>
          </a:p>
          <a:p>
            <a:r>
              <a:rPr lang="pl-PL" sz="2200" dirty="0" err="1" smtClean="0"/>
              <a:t>zmiennowilgotne</a:t>
            </a:r>
            <a:r>
              <a:rPr lang="pl-PL" sz="2200" dirty="0" smtClean="0"/>
              <a:t> łąki </a:t>
            </a:r>
            <a:r>
              <a:rPr lang="pl-PL" sz="2200" dirty="0" err="1" smtClean="0"/>
              <a:t>trzęślicowe</a:t>
            </a:r>
            <a:r>
              <a:rPr lang="pl-PL" sz="2200" dirty="0" smtClean="0"/>
              <a:t>:                                                  1276 zł/ha; </a:t>
            </a:r>
          </a:p>
          <a:p>
            <a:r>
              <a:rPr lang="pl-PL" sz="2200" dirty="0" smtClean="0"/>
              <a:t>zalewowe łąki </a:t>
            </a:r>
            <a:r>
              <a:rPr lang="pl-PL" sz="2200" dirty="0" err="1" smtClean="0"/>
              <a:t>selernicowe</a:t>
            </a:r>
            <a:r>
              <a:rPr lang="pl-PL" sz="2200" dirty="0" smtClean="0"/>
              <a:t> i </a:t>
            </a:r>
            <a:r>
              <a:rPr lang="pl-PL" sz="2200" dirty="0" err="1" smtClean="0"/>
              <a:t>słonorośla</a:t>
            </a:r>
            <a:r>
              <a:rPr lang="pl-PL" sz="2200" dirty="0" smtClean="0"/>
              <a:t>:                                         1043zł/ha; </a:t>
            </a:r>
          </a:p>
          <a:p>
            <a:r>
              <a:rPr lang="pl-PL" sz="2200" dirty="0" smtClean="0"/>
              <a:t>murawy:                                                                                               1300 zł/ha;  </a:t>
            </a:r>
          </a:p>
          <a:p>
            <a:r>
              <a:rPr lang="pl-PL" sz="2200" dirty="0" smtClean="0"/>
              <a:t>półnaturalne łąki wilgotne:                                                                 911 zł/ha;</a:t>
            </a:r>
          </a:p>
          <a:p>
            <a:r>
              <a:rPr lang="pl-PL" sz="2200" dirty="0" smtClean="0"/>
              <a:t> półnaturalne łąki świeże:                                                                 1083 zł/ha; torfowiska:                                                                                             600 zł/ha (wymogi obowiązkowe) lub 1206 zł/ha (wymogi obowiązkowe i uzupełniające). </a:t>
            </a:r>
            <a:endParaRPr lang="pl-PL" sz="2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1711812"/>
          </a:xfrm>
          <a:prstGeom prst="rect">
            <a:avLst/>
          </a:prstGeom>
        </p:spPr>
      </p:pic>
      <p:pic>
        <p:nvPicPr>
          <p:cNvPr id="3" name="Obraz 2" descr="pobrane.jpg"/>
          <p:cNvPicPr>
            <a:picLocks noChangeAspect="1"/>
          </p:cNvPicPr>
          <p:nvPr/>
        </p:nvPicPr>
        <p:blipFill>
          <a:blip r:embed="rId3" cstate="print"/>
          <a:stretch>
            <a:fillRect/>
          </a:stretch>
        </p:blipFill>
        <p:spPr>
          <a:xfrm>
            <a:off x="3491880" y="404664"/>
            <a:ext cx="1828800" cy="914400"/>
          </a:xfrm>
          <a:prstGeom prst="rect">
            <a:avLst/>
          </a:prstGeom>
        </p:spPr>
      </p:pic>
      <p:sp>
        <p:nvSpPr>
          <p:cNvPr id="4" name="Prostokąt 3"/>
          <p:cNvSpPr/>
          <p:nvPr/>
        </p:nvSpPr>
        <p:spPr>
          <a:xfrm>
            <a:off x="251520" y="1628800"/>
            <a:ext cx="8640960" cy="4862870"/>
          </a:xfrm>
          <a:prstGeom prst="rect">
            <a:avLst/>
          </a:prstGeom>
        </p:spPr>
        <p:txBody>
          <a:bodyPr wrap="square">
            <a:spAutoFit/>
          </a:bodyPr>
          <a:lstStyle/>
          <a:p>
            <a:pPr algn="just"/>
            <a:endParaRPr lang="pl-PL" sz="2000" dirty="0" smtClean="0"/>
          </a:p>
          <a:p>
            <a:pPr algn="ctr"/>
            <a:r>
              <a:rPr lang="pl-PL" sz="2400" b="1" u="sng" dirty="0" smtClean="0">
                <a:solidFill>
                  <a:srgbClr val="00B050"/>
                </a:solidFill>
                <a:effectLst>
                  <a:outerShdw blurRad="38100" dist="38100" dir="2700000" algn="tl">
                    <a:srgbClr val="000000">
                      <a:alpha val="43137"/>
                    </a:srgbClr>
                  </a:outerShdw>
                </a:effectLst>
              </a:rPr>
              <a:t>KOSZTY TRANSAKCYJNE</a:t>
            </a:r>
          </a:p>
          <a:p>
            <a:pPr algn="ctr"/>
            <a:endParaRPr lang="pl-PL" sz="2400" b="1" u="sng" dirty="0" smtClean="0">
              <a:solidFill>
                <a:srgbClr val="00B050"/>
              </a:solidFill>
              <a:effectLst>
                <a:outerShdw blurRad="38100" dist="38100" dir="2700000" algn="tl">
                  <a:srgbClr val="000000">
                    <a:alpha val="43137"/>
                  </a:srgbClr>
                </a:outerShdw>
              </a:effectLst>
            </a:endParaRPr>
          </a:p>
          <a:p>
            <a:pPr algn="just"/>
            <a:r>
              <a:rPr lang="pl-PL" sz="2200" dirty="0" smtClean="0"/>
              <a:t>Beneficjent może ubiegać się o przyznanie </a:t>
            </a:r>
            <a:r>
              <a:rPr lang="pl-PL" sz="2200" i="1" dirty="0" smtClean="0"/>
              <a:t>kosztów transakcyjnych </a:t>
            </a:r>
            <a:r>
              <a:rPr lang="pl-PL" sz="2200" dirty="0" smtClean="0"/>
              <a:t>związanych z przystąpieniem do realizacji tego pakietu czyli koszt wykonania dokumentacji przyrodniczej przez eksperta przyrodniczego, w której określone jest występowanie i stan cennych siedlisk przyrodniczych lub zagrożonych gatunków ptaków oraz uszczegółowione są wymogi użytkowania rolniczego. Koszty transakcyjne są uzależnione od powierzchni siedliska, na której będzie realizowany pakiet oraz od obecności lub braku planów </a:t>
            </a:r>
            <a:r>
              <a:rPr lang="pl-PL" sz="2200" dirty="0" err="1" smtClean="0"/>
              <a:t>zadao</a:t>
            </a:r>
            <a:r>
              <a:rPr lang="pl-PL" sz="2200" dirty="0" smtClean="0"/>
              <a:t> ochronnych/planów ochrony (PZO/PO) - w przypadku obecności PZO/PO, ekspertyza ma jedynie charakter uzupełniający i doprecyzowujący wymogi wynikające z PZO/PO. W pierwszym lub kolejnych lat</a:t>
            </a:r>
            <a:endParaRPr lang="pl-PL" sz="2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1711812"/>
          </a:xfrm>
          <a:prstGeom prst="rect">
            <a:avLst/>
          </a:prstGeom>
        </p:spPr>
      </p:pic>
      <p:pic>
        <p:nvPicPr>
          <p:cNvPr id="3" name="Obraz 2" descr="pobrane.jpg"/>
          <p:cNvPicPr>
            <a:picLocks noChangeAspect="1"/>
          </p:cNvPicPr>
          <p:nvPr/>
        </p:nvPicPr>
        <p:blipFill>
          <a:blip r:embed="rId3" cstate="print"/>
          <a:stretch>
            <a:fillRect/>
          </a:stretch>
        </p:blipFill>
        <p:spPr>
          <a:xfrm>
            <a:off x="3491880" y="404664"/>
            <a:ext cx="1828800" cy="914400"/>
          </a:xfrm>
          <a:prstGeom prst="rect">
            <a:avLst/>
          </a:prstGeom>
        </p:spPr>
      </p:pic>
      <p:sp>
        <p:nvSpPr>
          <p:cNvPr id="4" name="Prostokąt 3"/>
          <p:cNvSpPr/>
          <p:nvPr/>
        </p:nvSpPr>
        <p:spPr>
          <a:xfrm>
            <a:off x="467544" y="2060848"/>
            <a:ext cx="8424936" cy="2308324"/>
          </a:xfrm>
          <a:prstGeom prst="rect">
            <a:avLst/>
          </a:prstGeom>
        </p:spPr>
        <p:txBody>
          <a:bodyPr wrap="square">
            <a:spAutoFit/>
          </a:bodyPr>
          <a:lstStyle/>
          <a:p>
            <a:pPr algn="ctr"/>
            <a:r>
              <a:rPr lang="pl-PL" sz="2400" b="1" u="sng" dirty="0" smtClean="0">
                <a:solidFill>
                  <a:srgbClr val="00B050"/>
                </a:solidFill>
                <a:effectLst>
                  <a:outerShdw blurRad="38100" dist="38100" dir="2700000" algn="tl">
                    <a:srgbClr val="000000">
                      <a:alpha val="43137"/>
                    </a:srgbClr>
                  </a:outerShdw>
                </a:effectLst>
              </a:rPr>
              <a:t>KOSZTY TRANSAKCYJNE</a:t>
            </a:r>
          </a:p>
          <a:p>
            <a:pPr algn="ctr"/>
            <a:endParaRPr lang="pl-PL" sz="2400" b="1" u="sng" dirty="0" smtClean="0">
              <a:solidFill>
                <a:srgbClr val="00B050"/>
              </a:solidFill>
              <a:effectLst>
                <a:outerShdw blurRad="38100" dist="38100" dir="2700000" algn="tl">
                  <a:srgbClr val="000000">
                    <a:alpha val="43137"/>
                  </a:srgbClr>
                </a:outerShdw>
              </a:effectLst>
            </a:endParaRPr>
          </a:p>
          <a:p>
            <a:pPr algn="just"/>
            <a:r>
              <a:rPr lang="pl-PL" sz="2400" dirty="0" smtClean="0"/>
              <a:t>W pierwszym lub kolejnych latach okresu zobowiązania, płatność będzie powiększona o rekompensatę kosztów transakcyjnych, zróżnicowaną w zależności od istnienia PZO/PO i nie większa niż </a:t>
            </a:r>
            <a:r>
              <a:rPr lang="pl-PL" sz="2400" b="1" dirty="0" smtClean="0"/>
              <a:t>20% rocznej stawki </a:t>
            </a:r>
            <a:r>
              <a:rPr lang="pl-PL" sz="2400" dirty="0" smtClean="0"/>
              <a:t>płatności na dane siedlisko.</a:t>
            </a:r>
            <a:endParaRPr lang="pl-PL"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1711812"/>
          </a:xfrm>
          <a:prstGeom prst="rect">
            <a:avLst/>
          </a:prstGeom>
        </p:spPr>
      </p:pic>
      <p:pic>
        <p:nvPicPr>
          <p:cNvPr id="3" name="Obraz 2" descr="pobrane.jpg"/>
          <p:cNvPicPr>
            <a:picLocks noChangeAspect="1"/>
          </p:cNvPicPr>
          <p:nvPr/>
        </p:nvPicPr>
        <p:blipFill>
          <a:blip r:embed="rId3" cstate="print"/>
          <a:stretch>
            <a:fillRect/>
          </a:stretch>
        </p:blipFill>
        <p:spPr>
          <a:xfrm>
            <a:off x="3491880" y="404664"/>
            <a:ext cx="1828800" cy="914400"/>
          </a:xfrm>
          <a:prstGeom prst="rect">
            <a:avLst/>
          </a:prstGeom>
        </p:spPr>
      </p:pic>
      <p:graphicFrame>
        <p:nvGraphicFramePr>
          <p:cNvPr id="4" name="Tabela 3"/>
          <p:cNvGraphicFramePr>
            <a:graphicFrameLocks noGrp="1"/>
          </p:cNvGraphicFramePr>
          <p:nvPr/>
        </p:nvGraphicFramePr>
        <p:xfrm>
          <a:off x="395536" y="1484782"/>
          <a:ext cx="8424938" cy="5306697"/>
        </p:xfrm>
        <a:graphic>
          <a:graphicData uri="http://schemas.openxmlformats.org/drawingml/2006/table">
            <a:tbl>
              <a:tblPr/>
              <a:tblGrid>
                <a:gridCol w="688202"/>
                <a:gridCol w="1387505"/>
                <a:gridCol w="555003"/>
                <a:gridCol w="876903"/>
                <a:gridCol w="690979"/>
                <a:gridCol w="699303"/>
                <a:gridCol w="699303"/>
                <a:gridCol w="699303"/>
                <a:gridCol w="621604"/>
                <a:gridCol w="621604"/>
                <a:gridCol w="444002"/>
                <a:gridCol w="441227"/>
              </a:tblGrid>
              <a:tr h="188783">
                <a:tc gridSpan="12">
                  <a:txBody>
                    <a:bodyPr/>
                    <a:lstStyle/>
                    <a:p>
                      <a:pPr algn="ctr" fontAlgn="b"/>
                      <a:r>
                        <a:rPr lang="pl-PL" sz="800" b="1" i="0" u="none" strike="noStrike">
                          <a:latin typeface="Arial"/>
                        </a:rPr>
                        <a:t>Działanie 214 z PROW 2007-2013 "Program rolnośrodowiskowy (Płatności rolnośrodowiskowe)"</a:t>
                      </a:r>
                    </a:p>
                  </a:txBody>
                  <a:tcPr marL="6377" marR="6377" marT="6377" marB="0" anchor="b">
                    <a:lnL>
                      <a:noFill/>
                    </a:lnL>
                    <a:lnR>
                      <a:noFill/>
                    </a:lnR>
                    <a:lnT>
                      <a:noFill/>
                    </a:lnT>
                    <a:lnB>
                      <a:noFill/>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r>
              <a:tr h="165699">
                <a:tc>
                  <a:txBody>
                    <a:bodyPr/>
                    <a:lstStyle/>
                    <a:p>
                      <a:pPr algn="l" fontAlgn="b"/>
                      <a:endParaRPr lang="pl-PL" sz="700" b="0" i="0" u="none" strike="noStrike">
                        <a:latin typeface="Arial"/>
                      </a:endParaRPr>
                    </a:p>
                  </a:txBody>
                  <a:tcPr marL="6377" marR="6377" marT="6377" marB="0" anchor="b">
                    <a:lnL>
                      <a:noFill/>
                    </a:lnL>
                    <a:lnR>
                      <a:noFill/>
                    </a:lnR>
                    <a:lnT>
                      <a:noFill/>
                    </a:lnT>
                    <a:lnB>
                      <a:noFill/>
                    </a:lnB>
                  </a:tcPr>
                </a:tc>
                <a:tc>
                  <a:txBody>
                    <a:bodyPr/>
                    <a:lstStyle/>
                    <a:p>
                      <a:pPr algn="l" fontAlgn="b"/>
                      <a:endParaRPr lang="pl-PL" sz="700" b="0" i="0" u="none" strike="noStrike">
                        <a:latin typeface="Arial"/>
                      </a:endParaRPr>
                    </a:p>
                  </a:txBody>
                  <a:tcPr marL="6377" marR="6377" marT="6377" marB="0" anchor="b">
                    <a:lnL>
                      <a:noFill/>
                    </a:lnL>
                    <a:lnR>
                      <a:noFill/>
                    </a:lnR>
                    <a:lnT>
                      <a:noFill/>
                    </a:lnT>
                    <a:lnB>
                      <a:noFill/>
                    </a:lnB>
                  </a:tcPr>
                </a:tc>
                <a:tc>
                  <a:txBody>
                    <a:bodyPr/>
                    <a:lstStyle/>
                    <a:p>
                      <a:pPr algn="l" fontAlgn="b"/>
                      <a:endParaRPr lang="pl-PL" sz="700" b="0" i="0" u="none" strike="noStrike">
                        <a:latin typeface="Arial"/>
                      </a:endParaRPr>
                    </a:p>
                  </a:txBody>
                  <a:tcPr marL="6377" marR="6377" marT="6377" marB="0" anchor="b">
                    <a:lnL>
                      <a:noFill/>
                    </a:lnL>
                    <a:lnR>
                      <a:noFill/>
                    </a:lnR>
                    <a:lnT>
                      <a:noFill/>
                    </a:lnT>
                    <a:lnB>
                      <a:noFill/>
                    </a:lnB>
                  </a:tcPr>
                </a:tc>
                <a:tc>
                  <a:txBody>
                    <a:bodyPr/>
                    <a:lstStyle/>
                    <a:p>
                      <a:pPr algn="l" fontAlgn="b"/>
                      <a:endParaRPr lang="pl-PL" sz="700" b="0" i="0" u="none" strike="noStrike">
                        <a:latin typeface="Arial"/>
                      </a:endParaRPr>
                    </a:p>
                  </a:txBody>
                  <a:tcPr marL="6377" marR="6377" marT="6377" marB="0" anchor="b">
                    <a:lnL>
                      <a:noFill/>
                    </a:lnL>
                    <a:lnR>
                      <a:noFill/>
                    </a:lnR>
                    <a:lnT>
                      <a:noFill/>
                    </a:lnT>
                    <a:lnB>
                      <a:noFill/>
                    </a:lnB>
                  </a:tcPr>
                </a:tc>
                <a:tc>
                  <a:txBody>
                    <a:bodyPr/>
                    <a:lstStyle/>
                    <a:p>
                      <a:pPr algn="l" fontAlgn="b"/>
                      <a:endParaRPr lang="pl-PL" sz="700" b="0" i="0" u="none" strike="noStrike">
                        <a:latin typeface="Arial"/>
                      </a:endParaRPr>
                    </a:p>
                  </a:txBody>
                  <a:tcPr marL="6377" marR="6377" marT="6377" marB="0" anchor="b">
                    <a:lnL>
                      <a:noFill/>
                    </a:lnL>
                    <a:lnR>
                      <a:noFill/>
                    </a:lnR>
                    <a:lnT>
                      <a:noFill/>
                    </a:lnT>
                    <a:lnB>
                      <a:noFill/>
                    </a:lnB>
                  </a:tcPr>
                </a:tc>
                <a:tc>
                  <a:txBody>
                    <a:bodyPr/>
                    <a:lstStyle/>
                    <a:p>
                      <a:pPr algn="l" fontAlgn="b"/>
                      <a:endParaRPr lang="pl-PL" sz="700" b="0" i="0" u="none" strike="noStrike">
                        <a:latin typeface="Arial"/>
                      </a:endParaRPr>
                    </a:p>
                  </a:txBody>
                  <a:tcPr marL="6377" marR="6377" marT="6377" marB="0" anchor="b">
                    <a:lnL>
                      <a:noFill/>
                    </a:lnL>
                    <a:lnR>
                      <a:noFill/>
                    </a:lnR>
                    <a:lnT>
                      <a:noFill/>
                    </a:lnT>
                    <a:lnB>
                      <a:noFill/>
                    </a:lnB>
                  </a:tcPr>
                </a:tc>
                <a:tc>
                  <a:txBody>
                    <a:bodyPr/>
                    <a:lstStyle/>
                    <a:p>
                      <a:pPr algn="l" fontAlgn="b"/>
                      <a:endParaRPr lang="pl-PL" sz="700" b="0" i="0" u="none" strike="noStrike">
                        <a:latin typeface="Arial"/>
                      </a:endParaRPr>
                    </a:p>
                  </a:txBody>
                  <a:tcPr marL="6377" marR="6377" marT="6377" marB="0" anchor="b">
                    <a:lnL>
                      <a:noFill/>
                    </a:lnL>
                    <a:lnR>
                      <a:noFill/>
                    </a:lnR>
                    <a:lnT>
                      <a:noFill/>
                    </a:lnT>
                    <a:lnB>
                      <a:noFill/>
                    </a:lnB>
                  </a:tcPr>
                </a:tc>
                <a:tc>
                  <a:txBody>
                    <a:bodyPr/>
                    <a:lstStyle/>
                    <a:p>
                      <a:pPr algn="l" fontAlgn="b"/>
                      <a:endParaRPr lang="pl-PL" sz="700" b="0" i="0" u="none" strike="noStrike">
                        <a:latin typeface="Arial"/>
                      </a:endParaRPr>
                    </a:p>
                  </a:txBody>
                  <a:tcPr marL="6377" marR="6377" marT="6377" marB="0" anchor="b">
                    <a:lnL>
                      <a:noFill/>
                    </a:lnL>
                    <a:lnR>
                      <a:noFill/>
                    </a:lnR>
                    <a:lnT>
                      <a:noFill/>
                    </a:lnT>
                    <a:lnB>
                      <a:noFill/>
                    </a:lnB>
                  </a:tcPr>
                </a:tc>
                <a:tc>
                  <a:txBody>
                    <a:bodyPr/>
                    <a:lstStyle/>
                    <a:p>
                      <a:pPr algn="l" fontAlgn="b"/>
                      <a:endParaRPr lang="pl-PL" sz="700" b="0" i="0" u="none" strike="noStrike">
                        <a:latin typeface="Arial"/>
                      </a:endParaRPr>
                    </a:p>
                  </a:txBody>
                  <a:tcPr marL="6377" marR="6377" marT="6377" marB="0" anchor="b">
                    <a:lnL>
                      <a:noFill/>
                    </a:lnL>
                    <a:lnR>
                      <a:noFill/>
                    </a:lnR>
                    <a:lnT>
                      <a:noFill/>
                    </a:lnT>
                    <a:lnB>
                      <a:noFill/>
                    </a:lnB>
                  </a:tcPr>
                </a:tc>
                <a:tc>
                  <a:txBody>
                    <a:bodyPr/>
                    <a:lstStyle/>
                    <a:p>
                      <a:pPr algn="l" fontAlgn="b"/>
                      <a:endParaRPr lang="pl-PL" sz="700" b="0" i="0" u="none" strike="noStrike">
                        <a:latin typeface="Arial"/>
                      </a:endParaRPr>
                    </a:p>
                  </a:txBody>
                  <a:tcPr marL="6377" marR="6377" marT="6377" marB="0" anchor="b">
                    <a:lnL>
                      <a:noFill/>
                    </a:lnL>
                    <a:lnR>
                      <a:noFill/>
                    </a:lnR>
                    <a:lnT>
                      <a:noFill/>
                    </a:lnT>
                    <a:lnB>
                      <a:noFill/>
                    </a:lnB>
                  </a:tcPr>
                </a:tc>
                <a:tc>
                  <a:txBody>
                    <a:bodyPr/>
                    <a:lstStyle/>
                    <a:p>
                      <a:pPr algn="l" fontAlgn="b"/>
                      <a:endParaRPr lang="pl-PL" sz="700" b="0" i="0" u="none" strike="noStrike">
                        <a:latin typeface="Arial"/>
                      </a:endParaRPr>
                    </a:p>
                  </a:txBody>
                  <a:tcPr marL="6377" marR="6377" marT="6377" marB="0" anchor="b">
                    <a:lnL>
                      <a:noFill/>
                    </a:lnL>
                    <a:lnR>
                      <a:noFill/>
                    </a:lnR>
                    <a:lnT>
                      <a:noFill/>
                    </a:lnT>
                    <a:lnB>
                      <a:noFill/>
                    </a:lnB>
                  </a:tcPr>
                </a:tc>
                <a:tc>
                  <a:txBody>
                    <a:bodyPr/>
                    <a:lstStyle/>
                    <a:p>
                      <a:pPr algn="l" fontAlgn="b"/>
                      <a:endParaRPr lang="pl-PL" sz="700" b="0" i="0" u="none" strike="noStrike">
                        <a:latin typeface="Arial"/>
                      </a:endParaRPr>
                    </a:p>
                  </a:txBody>
                  <a:tcPr marL="6377" marR="6377" marT="6377" marB="0" anchor="b">
                    <a:lnL>
                      <a:noFill/>
                    </a:lnL>
                    <a:lnR>
                      <a:noFill/>
                    </a:lnR>
                    <a:lnT>
                      <a:noFill/>
                    </a:lnT>
                    <a:lnB>
                      <a:noFill/>
                    </a:lnB>
                  </a:tcPr>
                </a:tc>
              </a:tr>
              <a:tr h="168222">
                <a:tc gridSpan="12">
                  <a:txBody>
                    <a:bodyPr/>
                    <a:lstStyle/>
                    <a:p>
                      <a:pPr algn="ctr" fontAlgn="ctr"/>
                      <a:r>
                        <a:rPr lang="pl-PL" sz="700" b="0" i="0" u="none" strike="noStrike">
                          <a:latin typeface="Arial"/>
                        </a:rPr>
                        <a:t>Liczba złożonych </a:t>
                      </a:r>
                      <a:r>
                        <a:rPr lang="pl-PL" sz="700" b="0" i="1" u="sng" strike="noStrike">
                          <a:latin typeface="Arial"/>
                        </a:rPr>
                        <a:t>wniosków nowych</a:t>
                      </a:r>
                      <a:r>
                        <a:rPr lang="pl-PL" sz="700" b="0" i="0" u="none" strike="noStrike">
                          <a:latin typeface="Arial"/>
                        </a:rPr>
                        <a:t>, kwota wnioskowana i liczba realizowanych pakietów </a:t>
                      </a:r>
                      <a:r>
                        <a:rPr lang="pl-PL" sz="700" b="0" i="1" u="sng" strike="noStrike">
                          <a:latin typeface="Arial"/>
                        </a:rPr>
                        <a:t>w ramach kampanii 2014</a:t>
                      </a:r>
                      <a:endParaRPr lang="pl-PL" sz="700" b="0" i="0" u="none" strike="noStrike">
                        <a:latin typeface="Arial"/>
                      </a:endParaRPr>
                    </a:p>
                  </a:txBody>
                  <a:tcPr marL="6377" marR="6377" marT="6377" marB="0" anchor="ctr">
                    <a:lnL>
                      <a:noFill/>
                    </a:lnL>
                    <a:lnR>
                      <a:noFill/>
                    </a:lnR>
                    <a:lnT>
                      <a:noFill/>
                    </a:lnT>
                    <a:lnB>
                      <a:noFill/>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r>
              <a:tr h="457937">
                <a:tc>
                  <a:txBody>
                    <a:bodyPr/>
                    <a:lstStyle/>
                    <a:p>
                      <a:pPr algn="l" fontAlgn="b"/>
                      <a:endParaRPr lang="pl-PL" sz="700" b="0" i="0" u="none" strike="noStrike">
                        <a:latin typeface="Arial"/>
                      </a:endParaRPr>
                    </a:p>
                  </a:txBody>
                  <a:tcPr marL="6377" marR="6377" marT="637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pl-PL" sz="700" b="0" i="0" u="none" strike="noStrike">
                          <a:latin typeface="Arial"/>
                        </a:rPr>
                        <a:t> </a:t>
                      </a:r>
                    </a:p>
                  </a:txBody>
                  <a:tcPr marL="6377" marR="6377" marT="6377"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pl-PL" sz="700" b="0" i="0" u="none" strike="noStrike">
                          <a:latin typeface="Arial"/>
                        </a:rPr>
                        <a:t> </a:t>
                      </a:r>
                    </a:p>
                  </a:txBody>
                  <a:tcPr marL="6377" marR="6377" marT="6377"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pl-PL" sz="700" b="0" i="0" u="none" strike="noStrike" dirty="0">
                          <a:latin typeface="Arial"/>
                        </a:rPr>
                        <a:t> </a:t>
                      </a:r>
                    </a:p>
                  </a:txBody>
                  <a:tcPr marL="6377" marR="6377" marT="6377"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pl-PL" sz="700" b="0" i="0" u="none" strike="noStrike" dirty="0">
                          <a:latin typeface="Arial"/>
                        </a:rPr>
                        <a:t>narastająco, wg stanu na dzień:</a:t>
                      </a:r>
                    </a:p>
                  </a:txBody>
                  <a:tcPr marL="6377" marR="6377" marT="6377" marB="0" anchor="ctr">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ctr" fontAlgn="t"/>
                      <a:r>
                        <a:rPr lang="pl-PL" sz="700" b="1" i="0" u="none" strike="noStrike" dirty="0">
                          <a:latin typeface="Arial"/>
                        </a:rPr>
                        <a:t>04.07.2014 r.</a:t>
                      </a:r>
                    </a:p>
                  </a:txBody>
                  <a:tcPr marL="6377" marR="6377" marT="6377"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pl-PL"/>
                    </a:p>
                  </a:txBody>
                  <a:tcPr/>
                </a:tc>
                <a:tc>
                  <a:txBody>
                    <a:bodyPr/>
                    <a:lstStyle/>
                    <a:p>
                      <a:pPr algn="l" fontAlgn="t"/>
                      <a:r>
                        <a:rPr lang="pl-PL" sz="700" b="1" i="0" u="none" strike="noStrike">
                          <a:latin typeface="Arial"/>
                        </a:rPr>
                        <a:t> </a:t>
                      </a:r>
                    </a:p>
                  </a:txBody>
                  <a:tcPr marL="6377" marR="6377" marT="6377"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pl-PL" sz="700" b="0" i="0" u="none" strike="noStrike">
                        <a:latin typeface="Arial"/>
                      </a:endParaRPr>
                    </a:p>
                  </a:txBody>
                  <a:tcPr marL="6377" marR="6377" marT="6377"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pl-PL" sz="700" b="0" i="0" u="none" strike="noStrike">
                        <a:latin typeface="Arial"/>
                      </a:endParaRPr>
                    </a:p>
                  </a:txBody>
                  <a:tcPr marL="6377" marR="6377" marT="6377"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pl-PL" sz="700" b="0" i="0" u="none" strike="noStrike">
                        <a:latin typeface="Arial"/>
                      </a:endParaRPr>
                    </a:p>
                  </a:txBody>
                  <a:tcPr marL="6377" marR="6377" marT="6377"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pl-PL" sz="700" b="0" i="0" u="none" strike="noStrike">
                        <a:latin typeface="Arial"/>
                      </a:endParaRPr>
                    </a:p>
                  </a:txBody>
                  <a:tcPr marL="6377" marR="6377" marT="6377" marB="0" anchor="b">
                    <a:lnL>
                      <a:noFill/>
                    </a:lnL>
                    <a:lnR>
                      <a:noFill/>
                    </a:lnR>
                    <a:lnT>
                      <a:noFill/>
                    </a:lnT>
                    <a:lnB w="12700" cap="flat" cmpd="sng" algn="ctr">
                      <a:solidFill>
                        <a:srgbClr val="000000"/>
                      </a:solidFill>
                      <a:prstDash val="solid"/>
                      <a:round/>
                      <a:headEnd type="none" w="med" len="med"/>
                      <a:tailEnd type="none" w="med" len="med"/>
                    </a:lnB>
                  </a:tcPr>
                </a:tc>
              </a:tr>
              <a:tr h="165699">
                <a:tc rowSpan="3">
                  <a:txBody>
                    <a:bodyPr/>
                    <a:lstStyle/>
                    <a:p>
                      <a:pPr algn="ctr" fontAlgn="ctr"/>
                      <a:r>
                        <a:rPr lang="nn-NO" sz="1050" b="1" i="0" u="none" strike="noStrike" dirty="0">
                          <a:latin typeface="Arial C"/>
                        </a:rPr>
                        <a:t>1. Nr OR</a:t>
                      </a:r>
                      <a:br>
                        <a:rPr lang="nn-NO" sz="1050" b="1" i="0" u="none" strike="noStrike" dirty="0">
                          <a:latin typeface="Arial C"/>
                        </a:rPr>
                      </a:br>
                      <a:r>
                        <a:rPr lang="nn-NO" sz="1050" b="1" i="0" u="none" strike="noStrike" dirty="0">
                          <a:latin typeface="Arial C"/>
                        </a:rPr>
                        <a:t>/</a:t>
                      </a:r>
                      <a:br>
                        <a:rPr lang="nn-NO" sz="1050" b="1" i="0" u="none" strike="noStrike" dirty="0">
                          <a:latin typeface="Arial C"/>
                        </a:rPr>
                      </a:br>
                      <a:r>
                        <a:rPr lang="nn-NO" sz="1050" b="1" i="0" u="none" strike="noStrike" dirty="0">
                          <a:latin typeface="Arial C"/>
                        </a:rPr>
                        <a:t>2. Nr BP</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rowSpan="3">
                  <a:txBody>
                    <a:bodyPr/>
                    <a:lstStyle/>
                    <a:p>
                      <a:pPr algn="ctr" fontAlgn="ctr"/>
                      <a:r>
                        <a:rPr lang="pl-PL" sz="1050" b="1" i="0" u="none" strike="noStrike" dirty="0">
                          <a:latin typeface="Arial C"/>
                        </a:rPr>
                        <a:t>Województwo</a:t>
                      </a:r>
                      <a:br>
                        <a:rPr lang="pl-PL" sz="1050" b="1" i="0" u="none" strike="noStrike" dirty="0">
                          <a:latin typeface="Arial C"/>
                        </a:rPr>
                      </a:br>
                      <a:r>
                        <a:rPr lang="pl-PL" sz="1050" b="1" i="0" u="none" strike="noStrike" dirty="0">
                          <a:latin typeface="Arial C"/>
                        </a:rPr>
                        <a:t>/</a:t>
                      </a:r>
                      <a:br>
                        <a:rPr lang="pl-PL" sz="1050" b="1" i="0" u="none" strike="noStrike" dirty="0">
                          <a:latin typeface="Arial C"/>
                        </a:rPr>
                      </a:br>
                      <a:r>
                        <a:rPr lang="pl-PL" sz="1050" b="1" i="0" u="none" strike="noStrike" dirty="0">
                          <a:latin typeface="Arial C"/>
                        </a:rPr>
                        <a:t>Powiat</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rowSpan="3">
                  <a:txBody>
                    <a:bodyPr/>
                    <a:lstStyle/>
                    <a:p>
                      <a:pPr algn="ctr" fontAlgn="ctr"/>
                      <a:r>
                        <a:rPr lang="pl-PL" sz="1050" b="1" i="0" u="none" strike="noStrike" dirty="0">
                          <a:latin typeface="Arial C"/>
                        </a:rPr>
                        <a:t>Liczba złożonych wniosków o przyznanie płatności</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rowSpan="3">
                  <a:txBody>
                    <a:bodyPr/>
                    <a:lstStyle/>
                    <a:p>
                      <a:pPr algn="ctr" fontAlgn="ctr"/>
                      <a:r>
                        <a:rPr lang="pl-PL" sz="1050" b="1" i="0" u="none" strike="noStrike" dirty="0">
                          <a:latin typeface="Arial C"/>
                        </a:rPr>
                        <a:t>Kwota wnioskowana [PLN]</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gridSpan="8">
                  <a:txBody>
                    <a:bodyPr/>
                    <a:lstStyle/>
                    <a:p>
                      <a:pPr algn="ctr" fontAlgn="ctr"/>
                      <a:r>
                        <a:rPr lang="pl-PL" sz="700" b="1" i="0" u="none" strike="noStrike">
                          <a:latin typeface="Arial C"/>
                        </a:rPr>
                        <a:t>Liczba realizowanych pakietów w ramach złożonych wniosków</a:t>
                      </a:r>
                    </a:p>
                  </a:txBody>
                  <a:tcPr marL="6377" marR="6377" marT="63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r>
              <a:tr h="1174320">
                <a:tc vMerge="1">
                  <a:txBody>
                    <a:bodyPr/>
                    <a:lstStyle/>
                    <a:p>
                      <a:endParaRPr lang="pl-PL"/>
                    </a:p>
                  </a:txBody>
                  <a:tcPr/>
                </a:tc>
                <a:tc vMerge="1">
                  <a:txBody>
                    <a:bodyPr/>
                    <a:lstStyle/>
                    <a:p>
                      <a:endParaRPr lang="pl-PL"/>
                    </a:p>
                  </a:txBody>
                  <a:tcPr/>
                </a:tc>
                <a:tc vMerge="1">
                  <a:txBody>
                    <a:bodyPr/>
                    <a:lstStyle/>
                    <a:p>
                      <a:endParaRPr lang="pl-PL"/>
                    </a:p>
                  </a:txBody>
                  <a:tcPr/>
                </a:tc>
                <a:tc vMerge="1">
                  <a:txBody>
                    <a:bodyPr/>
                    <a:lstStyle/>
                    <a:p>
                      <a:endParaRPr lang="pl-PL"/>
                    </a:p>
                  </a:txBody>
                  <a:tcPr/>
                </a:tc>
                <a:tc>
                  <a:txBody>
                    <a:bodyPr/>
                    <a:lstStyle/>
                    <a:p>
                      <a:pPr algn="ctr" fontAlgn="ctr"/>
                      <a:r>
                        <a:rPr lang="pl-PL" sz="1050" b="0" i="0" u="none" strike="noStrike" dirty="0">
                          <a:latin typeface="Arial C"/>
                        </a:rPr>
                        <a:t>Rolnictwo zrównoważone</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1050" b="0" i="0" u="none" strike="noStrike" dirty="0">
                          <a:latin typeface="Arial C"/>
                        </a:rPr>
                        <a:t>Rolnictwo ekologiczne</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1050" b="0" i="0" u="none" strike="noStrike" dirty="0">
                          <a:latin typeface="Arial C"/>
                        </a:rPr>
                        <a:t>Ochrona zagrożonych gatunków ptaków i siedlisk przyrodniczych poza obszarami NATURA 2000</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1050" b="0" i="0" u="none" strike="noStrike" dirty="0">
                          <a:latin typeface="Arial C"/>
                        </a:rPr>
                        <a:t>Ochrona zagrożonych gatunków ptaków i siedlisk przyrodniczych na obszarach NATURA 2000</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1050" b="0" i="0" u="none" strike="noStrike" dirty="0">
                          <a:latin typeface="Arial C"/>
                        </a:rPr>
                        <a:t>Zachowanie zagrożonych zasobów genetycznych roślin</a:t>
                      </a:r>
                      <a:br>
                        <a:rPr lang="pl-PL" sz="1050" b="0" i="0" u="none" strike="noStrike" dirty="0">
                          <a:latin typeface="Arial C"/>
                        </a:rPr>
                      </a:br>
                      <a:r>
                        <a:rPr lang="pl-PL" sz="1050" b="0" i="0" u="none" strike="noStrike" dirty="0">
                          <a:latin typeface="Arial C"/>
                        </a:rPr>
                        <a:t>w rolnictwie</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1050" b="0" i="0" u="none" strike="noStrike" dirty="0">
                          <a:latin typeface="Arial C"/>
                        </a:rPr>
                        <a:t>Zachowanie zagrożonych zasobów genetycznych zwierząt</a:t>
                      </a:r>
                      <a:br>
                        <a:rPr lang="pl-PL" sz="1050" b="0" i="0" u="none" strike="noStrike" dirty="0">
                          <a:latin typeface="Arial C"/>
                        </a:rPr>
                      </a:br>
                      <a:r>
                        <a:rPr lang="pl-PL" sz="1050" b="0" i="0" u="none" strike="noStrike" dirty="0">
                          <a:latin typeface="Arial C"/>
                        </a:rPr>
                        <a:t>w rolnictwie</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1050" b="0" i="0" u="none" strike="noStrike" dirty="0">
                          <a:latin typeface="Arial C"/>
                        </a:rPr>
                        <a:t>Ochrona gleb</a:t>
                      </a:r>
                      <a:br>
                        <a:rPr lang="pl-PL" sz="1050" b="0" i="0" u="none" strike="noStrike" dirty="0">
                          <a:latin typeface="Arial C"/>
                        </a:rPr>
                      </a:br>
                      <a:r>
                        <a:rPr lang="pl-PL" sz="1050" b="0" i="0" u="none" strike="noStrike" dirty="0">
                          <a:latin typeface="Arial C"/>
                        </a:rPr>
                        <a:t>i wód</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1050" b="0" i="0" u="none" strike="noStrike" dirty="0">
                          <a:latin typeface="Arial C"/>
                        </a:rPr>
                        <a:t>Strefy buforowe</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r>
              <a:tr h="143924">
                <a:tc vMerge="1">
                  <a:txBody>
                    <a:bodyPr/>
                    <a:lstStyle/>
                    <a:p>
                      <a:endParaRPr lang="pl-PL"/>
                    </a:p>
                  </a:txBody>
                  <a:tcPr/>
                </a:tc>
                <a:tc vMerge="1">
                  <a:txBody>
                    <a:bodyPr/>
                    <a:lstStyle/>
                    <a:p>
                      <a:endParaRPr lang="pl-PL"/>
                    </a:p>
                  </a:txBody>
                  <a:tcPr/>
                </a:tc>
                <a:tc vMerge="1">
                  <a:txBody>
                    <a:bodyPr/>
                    <a:lstStyle/>
                    <a:p>
                      <a:endParaRPr lang="pl-PL"/>
                    </a:p>
                  </a:txBody>
                  <a:tcPr/>
                </a:tc>
                <a:tc vMerge="1">
                  <a:txBody>
                    <a:bodyPr/>
                    <a:lstStyle/>
                    <a:p>
                      <a:endParaRPr lang="pl-PL"/>
                    </a:p>
                  </a:txBody>
                  <a:tcPr/>
                </a:tc>
                <a:tc>
                  <a:txBody>
                    <a:bodyPr/>
                    <a:lstStyle/>
                    <a:p>
                      <a:pPr algn="ctr" fontAlgn="ctr"/>
                      <a:r>
                        <a:rPr lang="pl-PL" sz="600" b="0" i="0" u="none" strike="noStrike">
                          <a:latin typeface="Arial"/>
                        </a:rPr>
                        <a:t>Pakiet 1</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600" b="0" i="0" u="none" strike="noStrike">
                          <a:latin typeface="Arial"/>
                        </a:rPr>
                        <a:t>Pakiet 2</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600" b="0" i="0" u="none" strike="noStrike">
                          <a:latin typeface="Arial"/>
                        </a:rPr>
                        <a:t>Pakiet 4</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600" b="0" i="0" u="none" strike="noStrike">
                          <a:latin typeface="Arial"/>
                        </a:rPr>
                        <a:t>Pakiet 5</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600" b="0" i="0" u="none" strike="noStrike">
                          <a:latin typeface="Arial"/>
                        </a:rPr>
                        <a:t>Pakiet 6</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600" b="0" i="0" u="none" strike="noStrike">
                          <a:latin typeface="Arial"/>
                        </a:rPr>
                        <a:t>Pakiet 7</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600" b="0" i="0" u="none" strike="noStrike">
                          <a:latin typeface="Arial"/>
                        </a:rPr>
                        <a:t>Pakiet 8</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600" b="0" i="0" u="none" strike="noStrike">
                          <a:latin typeface="Arial"/>
                        </a:rPr>
                        <a:t>Pakiet 9</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r>
              <a:tr h="165699">
                <a:tc>
                  <a:txBody>
                    <a:bodyPr/>
                    <a:lstStyle/>
                    <a:p>
                      <a:pPr algn="ctr" fontAlgn="ctr"/>
                      <a:r>
                        <a:rPr lang="pl-PL" sz="700" b="0" i="0" u="none" strike="noStrike">
                          <a:latin typeface="Arial"/>
                        </a:rPr>
                        <a:t>1</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r>
                        <a:rPr lang="pl-PL" sz="700" b="0" i="0" u="none" strike="noStrike">
                          <a:latin typeface="Arial"/>
                        </a:rPr>
                        <a:t>Dolnośląskie</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462</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pl-PL" sz="700" b="0" i="0" u="none" strike="noStrike">
                          <a:latin typeface="Arial"/>
                        </a:rPr>
                        <a:t>4 440 507,85</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37</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91</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169</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171</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4</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23</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44</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r>
              <a:tr h="168222">
                <a:tc>
                  <a:txBody>
                    <a:bodyPr/>
                    <a:lstStyle/>
                    <a:p>
                      <a:pPr algn="ctr" fontAlgn="ctr"/>
                      <a:r>
                        <a:rPr lang="pl-PL" sz="700" b="0" i="0" u="none" strike="noStrike">
                          <a:latin typeface="Arial"/>
                        </a:rPr>
                        <a:t>2</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r>
                        <a:rPr lang="pl-PL" sz="700" b="0" i="0" u="none" strike="noStrike">
                          <a:latin typeface="Arial"/>
                        </a:rPr>
                        <a:t>Kujawsko-Pomorskie</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727</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pl-PL" sz="700" b="0" i="0" u="none" strike="noStrike">
                          <a:latin typeface="Arial"/>
                        </a:rPr>
                        <a:t>4 551 980,58</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478</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59</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28</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47</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8</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15</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171</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0</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r>
              <a:tr h="165699">
                <a:tc>
                  <a:txBody>
                    <a:bodyPr/>
                    <a:lstStyle/>
                    <a:p>
                      <a:pPr algn="ctr" fontAlgn="ctr"/>
                      <a:r>
                        <a:rPr lang="pl-PL" sz="700" b="0" i="0" u="none" strike="noStrike">
                          <a:latin typeface="Arial"/>
                        </a:rPr>
                        <a:t>3</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r>
                        <a:rPr lang="pl-PL" sz="700" b="0" i="0" u="none" strike="noStrike">
                          <a:latin typeface="Arial"/>
                        </a:rPr>
                        <a:t>Lubelskie</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1 191</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pl-PL" sz="700" b="0" i="0" u="none" strike="noStrike">
                          <a:latin typeface="Arial"/>
                        </a:rPr>
                        <a:t>7 455 025,33</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155</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225</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181</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316</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28</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47</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483</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0</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r>
              <a:tr h="165699">
                <a:tc>
                  <a:txBody>
                    <a:bodyPr/>
                    <a:lstStyle/>
                    <a:p>
                      <a:pPr algn="ctr" fontAlgn="ctr"/>
                      <a:r>
                        <a:rPr lang="pl-PL" sz="700" b="0" i="0" u="none" strike="noStrike">
                          <a:latin typeface="Arial"/>
                        </a:rPr>
                        <a:t>4</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r>
                        <a:rPr lang="pl-PL" sz="700" b="0" i="0" u="none" strike="noStrike">
                          <a:latin typeface="Arial"/>
                        </a:rPr>
                        <a:t>Lubuskie</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283</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pl-PL" sz="700" b="0" i="0" u="none" strike="noStrike">
                          <a:latin typeface="Arial"/>
                        </a:rPr>
                        <a:t>4 375 320,20</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5</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106</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53</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117</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5</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6</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21</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r>
              <a:tr h="165699">
                <a:tc>
                  <a:txBody>
                    <a:bodyPr/>
                    <a:lstStyle/>
                    <a:p>
                      <a:pPr algn="ctr" fontAlgn="ctr"/>
                      <a:r>
                        <a:rPr lang="pl-PL" sz="700" b="0" i="0" u="none" strike="noStrike">
                          <a:latin typeface="Arial"/>
                        </a:rPr>
                        <a:t>5</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r>
                        <a:rPr lang="pl-PL" sz="700" b="0" i="0" u="none" strike="noStrike">
                          <a:latin typeface="Arial"/>
                        </a:rPr>
                        <a:t>Łódzkie</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282</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pl-PL" sz="700" b="0" i="0" u="none" strike="noStrike">
                          <a:latin typeface="Arial"/>
                        </a:rPr>
                        <a:t>1 891 945,62</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30</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51</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24</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52</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9</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15</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129</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0</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r>
              <a:tr h="168222">
                <a:tc>
                  <a:txBody>
                    <a:bodyPr/>
                    <a:lstStyle/>
                    <a:p>
                      <a:pPr algn="ctr" fontAlgn="ctr"/>
                      <a:r>
                        <a:rPr lang="pl-PL" sz="700" b="0" i="0" u="none" strike="noStrike">
                          <a:latin typeface="Arial"/>
                        </a:rPr>
                        <a:t>6</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r>
                        <a:rPr lang="pl-PL" sz="700" b="0" i="0" u="none" strike="noStrike">
                          <a:latin typeface="Arial"/>
                        </a:rPr>
                        <a:t>Małopolskie</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640</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pl-PL" sz="700" b="0" i="0" u="none" strike="noStrike">
                          <a:latin typeface="Arial"/>
                        </a:rPr>
                        <a:t>4 542 936,60</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36</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158</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52</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153</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70</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131</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118</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0</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r>
              <a:tr h="165699">
                <a:tc>
                  <a:txBody>
                    <a:bodyPr/>
                    <a:lstStyle/>
                    <a:p>
                      <a:pPr algn="ctr" fontAlgn="ctr"/>
                      <a:r>
                        <a:rPr lang="pl-PL" sz="700" b="0" i="0" u="none" strike="noStrike">
                          <a:latin typeface="Arial"/>
                        </a:rPr>
                        <a:t>7</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r>
                        <a:rPr lang="pl-PL" sz="700" b="0" i="0" u="none" strike="noStrike">
                          <a:latin typeface="Arial"/>
                        </a:rPr>
                        <a:t>Mazowieckie</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823</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pl-PL" sz="700" b="0" i="0" u="none" strike="noStrike">
                          <a:latin typeface="Arial"/>
                        </a:rPr>
                        <a:t>6 467 841,91</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100</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270</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54</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248</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24</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25</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150</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0</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r>
              <a:tr h="168222">
                <a:tc>
                  <a:txBody>
                    <a:bodyPr/>
                    <a:lstStyle/>
                    <a:p>
                      <a:pPr algn="ctr" fontAlgn="ctr"/>
                      <a:r>
                        <a:rPr lang="pl-PL" sz="700" b="0" i="0" u="none" strike="noStrike">
                          <a:latin typeface="Arial"/>
                        </a:rPr>
                        <a:t>8</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r>
                        <a:rPr lang="pl-PL" sz="700" b="0" i="0" u="none" strike="noStrike">
                          <a:latin typeface="Arial"/>
                        </a:rPr>
                        <a:t>Opolskie</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107</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pl-PL" sz="700" b="0" i="0" u="none" strike="noStrike">
                          <a:latin typeface="Arial"/>
                        </a:rPr>
                        <a:t>649 673,10</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46</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4</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6</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11</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0</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3</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35</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0</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r>
              <a:tr h="165699">
                <a:tc>
                  <a:txBody>
                    <a:bodyPr/>
                    <a:lstStyle/>
                    <a:p>
                      <a:pPr algn="ctr" fontAlgn="ctr"/>
                      <a:r>
                        <a:rPr lang="pl-PL" sz="700" b="0" i="0" u="none" strike="noStrike">
                          <a:latin typeface="Arial"/>
                        </a:rPr>
                        <a:t>9</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r>
                        <a:rPr lang="pl-PL" sz="700" b="0" i="0" u="none" strike="noStrike">
                          <a:latin typeface="Arial"/>
                        </a:rPr>
                        <a:t>Podkarpackie</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1 243</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pl-PL" sz="700" b="0" i="0" u="none" strike="noStrike">
                          <a:latin typeface="Arial"/>
                        </a:rPr>
                        <a:t>8 006 406,49</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31</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215</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352</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631</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30</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22</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65</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0</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r>
              <a:tr h="168222">
                <a:tc>
                  <a:txBody>
                    <a:bodyPr/>
                    <a:lstStyle/>
                    <a:p>
                      <a:pPr algn="ctr" fontAlgn="ctr"/>
                      <a:r>
                        <a:rPr lang="pl-PL" sz="700" b="0" i="0" u="none" strike="noStrike">
                          <a:latin typeface="Arial"/>
                        </a:rPr>
                        <a:t>10</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r>
                        <a:rPr lang="pl-PL" sz="700" b="0" i="0" u="none" strike="noStrike">
                          <a:latin typeface="Arial"/>
                        </a:rPr>
                        <a:t>Podlaskie</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1 277</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pl-PL" sz="700" b="0" i="0" u="none" strike="noStrike">
                          <a:latin typeface="Arial"/>
                        </a:rPr>
                        <a:t>11 921 282,14</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90</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482</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136</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557</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18</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45</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201</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r>
              <a:tr h="168222">
                <a:tc>
                  <a:txBody>
                    <a:bodyPr/>
                    <a:lstStyle/>
                    <a:p>
                      <a:pPr algn="ctr" fontAlgn="ctr"/>
                      <a:r>
                        <a:rPr lang="pl-PL" sz="700" b="0" i="0" u="none" strike="noStrike">
                          <a:latin typeface="Arial"/>
                        </a:rPr>
                        <a:t>11</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r>
                        <a:rPr lang="pl-PL" sz="700" b="0" i="0" u="none" strike="noStrike">
                          <a:latin typeface="Arial"/>
                        </a:rPr>
                        <a:t>Pomorskie</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495</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pl-PL" sz="700" b="0" i="0" u="none" strike="noStrike">
                          <a:latin typeface="Arial"/>
                        </a:rPr>
                        <a:t>3 819 896,27</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109</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79</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120</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92</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22</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150</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r>
              <a:tr h="168222">
                <a:tc>
                  <a:txBody>
                    <a:bodyPr/>
                    <a:lstStyle/>
                    <a:p>
                      <a:pPr algn="ctr" fontAlgn="ctr"/>
                      <a:r>
                        <a:rPr lang="pl-PL" sz="700" b="0" i="0" u="none" strike="noStrike">
                          <a:latin typeface="Arial"/>
                        </a:rPr>
                        <a:t>12</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r>
                        <a:rPr lang="pl-PL" sz="700" b="0" i="0" u="none" strike="noStrike">
                          <a:latin typeface="Arial"/>
                        </a:rPr>
                        <a:t>Śląskie</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101</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pl-PL" sz="700" b="0" i="0" u="none" strike="noStrike">
                          <a:latin typeface="Arial"/>
                        </a:rPr>
                        <a:t>812 808,80</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3</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30</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23</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18</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5</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12</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22</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0</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r>
              <a:tr h="168222">
                <a:tc>
                  <a:txBody>
                    <a:bodyPr/>
                    <a:lstStyle/>
                    <a:p>
                      <a:pPr algn="ctr" fontAlgn="ctr"/>
                      <a:r>
                        <a:rPr lang="pl-PL" sz="700" b="0" i="0" u="none" strike="noStrike">
                          <a:latin typeface="Arial"/>
                        </a:rPr>
                        <a:t>13</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r>
                        <a:rPr lang="pl-PL" sz="700" b="0" i="0" u="none" strike="noStrike">
                          <a:latin typeface="Arial"/>
                        </a:rPr>
                        <a:t>Świętokrzyskie</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510</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pl-PL" sz="700" b="0" i="0" u="none" strike="noStrike">
                          <a:latin typeface="Arial"/>
                        </a:rPr>
                        <a:t>2 606 237,71</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70</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124</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33</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120</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46</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12</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180</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0</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r>
              <a:tr h="168222">
                <a:tc>
                  <a:txBody>
                    <a:bodyPr/>
                    <a:lstStyle/>
                    <a:p>
                      <a:pPr algn="ctr" fontAlgn="ctr"/>
                      <a:r>
                        <a:rPr lang="pl-PL" sz="700" b="0" i="0" u="none" strike="noStrike">
                          <a:latin typeface="Arial"/>
                        </a:rPr>
                        <a:t>14</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r>
                        <a:rPr lang="pl-PL" sz="700" b="0" i="0" u="none" strike="noStrike">
                          <a:latin typeface="Arial"/>
                        </a:rPr>
                        <a:t>Warmińsko-Mazurskie</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959</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pl-PL" sz="700" b="0" i="0" u="none" strike="noStrike">
                          <a:latin typeface="Arial"/>
                        </a:rPr>
                        <a:t>11 068 986,45</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63</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536</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85</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278</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8</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13</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73</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r>
              <a:tr h="168222">
                <a:tc>
                  <a:txBody>
                    <a:bodyPr/>
                    <a:lstStyle/>
                    <a:p>
                      <a:pPr algn="ctr" fontAlgn="ctr"/>
                      <a:r>
                        <a:rPr lang="pl-PL" sz="700" b="0" i="0" u="none" strike="noStrike">
                          <a:latin typeface="Arial"/>
                        </a:rPr>
                        <a:t>15</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r>
                        <a:rPr lang="pl-PL" sz="700" b="0" i="0" u="none" strike="noStrike">
                          <a:latin typeface="Arial"/>
                        </a:rPr>
                        <a:t>Wielkopolskie</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742</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pl-PL" sz="700" b="0" i="0" u="none" strike="noStrike">
                          <a:latin typeface="Arial"/>
                        </a:rPr>
                        <a:t>6 495 250,11</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273</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67</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62</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137</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7</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28</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270</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r>
              <a:tr h="168222">
                <a:tc>
                  <a:txBody>
                    <a:bodyPr/>
                    <a:lstStyle/>
                    <a:p>
                      <a:pPr algn="ctr" fontAlgn="ctr"/>
                      <a:r>
                        <a:rPr lang="pl-PL" sz="700" b="0" i="0" u="none" strike="noStrike">
                          <a:latin typeface="Arial"/>
                        </a:rPr>
                        <a:t>16</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l" fontAlgn="ctr"/>
                      <a:r>
                        <a:rPr lang="pl-PL" sz="700" b="0" i="0" u="none" strike="noStrike">
                          <a:latin typeface="Arial"/>
                        </a:rPr>
                        <a:t>Zachodniopomorskie</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555</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pl-PL" sz="700" b="0" i="0" u="none" strike="noStrike">
                          <a:latin typeface="Arial"/>
                        </a:rPr>
                        <a:t>7 694 164,59</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16</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271</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45</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219</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9</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4</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48</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r>
              <a:tr h="165699">
                <a:tc gridSpan="2">
                  <a:txBody>
                    <a:bodyPr/>
                    <a:lstStyle/>
                    <a:p>
                      <a:pPr algn="ctr" fontAlgn="ctr"/>
                      <a:r>
                        <a:rPr lang="pl-PL" sz="600" b="1" i="0" u="none" strike="noStrike">
                          <a:latin typeface="Arial"/>
                        </a:rPr>
                        <a:t>suma</a:t>
                      </a:r>
                    </a:p>
                  </a:txBody>
                  <a:tcPr marL="6377" marR="6377" marT="63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hMerge="1">
                  <a:txBody>
                    <a:bodyPr/>
                    <a:lstStyle/>
                    <a:p>
                      <a:endParaRPr lang="pl-PL"/>
                    </a:p>
                  </a:txBody>
                  <a:tcPr/>
                </a:tc>
                <a:tc>
                  <a:txBody>
                    <a:bodyPr/>
                    <a:lstStyle/>
                    <a:p>
                      <a:pPr algn="ctr" fontAlgn="ctr"/>
                      <a:r>
                        <a:rPr lang="pl-PL" sz="700" b="1" i="0" u="none" strike="noStrike">
                          <a:latin typeface="Arial"/>
                        </a:rPr>
                        <a:t>10 397</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pl-PL" sz="700" b="1" i="0" u="none" strike="noStrike">
                          <a:latin typeface="Arial"/>
                        </a:rPr>
                        <a:t>86 800 263,75</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1" i="0" u="none" strike="noStrike">
                          <a:latin typeface="Arial"/>
                        </a:rPr>
                        <a:t>1 542</a:t>
                      </a:r>
                    </a:p>
                  </a:txBody>
                  <a:tcPr marL="6377" marR="6377"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1" i="0" u="none" strike="noStrike">
                          <a:latin typeface="Arial"/>
                        </a:rPr>
                        <a:t>2 768</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1" i="0" u="none" strike="noStrike">
                          <a:latin typeface="Arial"/>
                        </a:rPr>
                        <a:t>1 423</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1" i="0" u="none" strike="noStrike">
                          <a:latin typeface="Arial"/>
                        </a:rPr>
                        <a:t>3 167</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1" i="0" u="none" strike="noStrike">
                          <a:latin typeface="Arial"/>
                        </a:rPr>
                        <a:t>273</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1" i="0" u="none" strike="noStrike">
                          <a:latin typeface="Arial"/>
                        </a:rPr>
                        <a:t>423</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1" i="0" u="none" strike="noStrike">
                          <a:latin typeface="Arial"/>
                        </a:rPr>
                        <a:t>2 160</a:t>
                      </a:r>
                    </a:p>
                  </a:txBody>
                  <a:tcPr marL="6377" marR="6377"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1" i="0" u="none" strike="noStrike" dirty="0">
                          <a:latin typeface="Arial"/>
                        </a:rPr>
                        <a:t>11</a:t>
                      </a:r>
                    </a:p>
                  </a:txBody>
                  <a:tcPr marL="6377" marR="6377"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1711812"/>
          </a:xfrm>
          <a:prstGeom prst="rect">
            <a:avLst/>
          </a:prstGeom>
        </p:spPr>
      </p:pic>
      <p:pic>
        <p:nvPicPr>
          <p:cNvPr id="3" name="Obraz 2" descr="pobrane.jpg"/>
          <p:cNvPicPr>
            <a:picLocks noChangeAspect="1"/>
          </p:cNvPicPr>
          <p:nvPr/>
        </p:nvPicPr>
        <p:blipFill>
          <a:blip r:embed="rId3" cstate="print"/>
          <a:stretch>
            <a:fillRect/>
          </a:stretch>
        </p:blipFill>
        <p:spPr>
          <a:xfrm>
            <a:off x="3491880" y="404664"/>
            <a:ext cx="1828800" cy="914400"/>
          </a:xfrm>
          <a:prstGeom prst="rect">
            <a:avLst/>
          </a:prstGeom>
        </p:spPr>
      </p:pic>
      <p:graphicFrame>
        <p:nvGraphicFramePr>
          <p:cNvPr id="4" name="Tabela 3"/>
          <p:cNvGraphicFramePr>
            <a:graphicFrameLocks noGrp="1"/>
          </p:cNvGraphicFramePr>
          <p:nvPr/>
        </p:nvGraphicFramePr>
        <p:xfrm>
          <a:off x="323528" y="1340765"/>
          <a:ext cx="8568951" cy="5307052"/>
        </p:xfrm>
        <a:graphic>
          <a:graphicData uri="http://schemas.openxmlformats.org/drawingml/2006/table">
            <a:tbl>
              <a:tblPr/>
              <a:tblGrid>
                <a:gridCol w="625766"/>
                <a:gridCol w="1635066"/>
                <a:gridCol w="504650"/>
                <a:gridCol w="797347"/>
                <a:gridCol w="628289"/>
                <a:gridCol w="534928"/>
                <a:gridCol w="635858"/>
                <a:gridCol w="635858"/>
                <a:gridCol w="635858"/>
                <a:gridCol w="565208"/>
                <a:gridCol w="565208"/>
                <a:gridCol w="403719"/>
                <a:gridCol w="401196"/>
              </a:tblGrid>
              <a:tr h="166158">
                <a:tc gridSpan="13">
                  <a:txBody>
                    <a:bodyPr/>
                    <a:lstStyle/>
                    <a:p>
                      <a:pPr algn="ctr" fontAlgn="b"/>
                      <a:r>
                        <a:rPr lang="pl-PL" sz="700" b="1" i="0" u="none" strike="noStrike">
                          <a:latin typeface="Arial"/>
                        </a:rPr>
                        <a:t>Działanie 214 z PROW 2007-2013 "Program rolnośrodowiskowy (Płatności rolnośrodowiskowe)"</a:t>
                      </a:r>
                    </a:p>
                  </a:txBody>
                  <a:tcPr marL="5665" marR="5665" marT="5665" marB="0" anchor="b">
                    <a:lnL>
                      <a:noFill/>
                    </a:lnL>
                    <a:lnR>
                      <a:noFill/>
                    </a:lnR>
                    <a:lnT>
                      <a:noFill/>
                    </a:lnT>
                    <a:lnB>
                      <a:noFill/>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r>
              <a:tr h="140987">
                <a:tc>
                  <a:txBody>
                    <a:bodyPr/>
                    <a:lstStyle/>
                    <a:p>
                      <a:pPr algn="l" fontAlgn="b"/>
                      <a:endParaRPr lang="pl-PL" sz="600" b="0" i="0" u="none" strike="noStrike">
                        <a:latin typeface="Arial"/>
                      </a:endParaRPr>
                    </a:p>
                  </a:txBody>
                  <a:tcPr marL="5665" marR="5665" marT="5665" marB="0" anchor="b">
                    <a:lnL>
                      <a:noFill/>
                    </a:lnL>
                    <a:lnR>
                      <a:noFill/>
                    </a:lnR>
                    <a:lnT>
                      <a:noFill/>
                    </a:lnT>
                    <a:lnB>
                      <a:noFill/>
                    </a:lnB>
                  </a:tcPr>
                </a:tc>
                <a:tc>
                  <a:txBody>
                    <a:bodyPr/>
                    <a:lstStyle/>
                    <a:p>
                      <a:pPr algn="l" fontAlgn="b"/>
                      <a:endParaRPr lang="pl-PL" sz="600" b="0" i="0" u="none" strike="noStrike">
                        <a:latin typeface="Arial"/>
                      </a:endParaRPr>
                    </a:p>
                  </a:txBody>
                  <a:tcPr marL="5665" marR="5665" marT="5665" marB="0" anchor="b">
                    <a:lnL>
                      <a:noFill/>
                    </a:lnL>
                    <a:lnR>
                      <a:noFill/>
                    </a:lnR>
                    <a:lnT>
                      <a:noFill/>
                    </a:lnT>
                    <a:lnB>
                      <a:noFill/>
                    </a:lnB>
                  </a:tcPr>
                </a:tc>
                <a:tc>
                  <a:txBody>
                    <a:bodyPr/>
                    <a:lstStyle/>
                    <a:p>
                      <a:pPr algn="l" fontAlgn="b"/>
                      <a:endParaRPr lang="pl-PL" sz="600" b="0" i="0" u="none" strike="noStrike">
                        <a:latin typeface="Arial"/>
                      </a:endParaRPr>
                    </a:p>
                  </a:txBody>
                  <a:tcPr marL="5665" marR="5665" marT="5665" marB="0" anchor="b">
                    <a:lnL>
                      <a:noFill/>
                    </a:lnL>
                    <a:lnR>
                      <a:noFill/>
                    </a:lnR>
                    <a:lnT>
                      <a:noFill/>
                    </a:lnT>
                    <a:lnB>
                      <a:noFill/>
                    </a:lnB>
                  </a:tcPr>
                </a:tc>
                <a:tc>
                  <a:txBody>
                    <a:bodyPr/>
                    <a:lstStyle/>
                    <a:p>
                      <a:pPr algn="l" fontAlgn="b"/>
                      <a:endParaRPr lang="pl-PL" sz="600" b="0" i="0" u="none" strike="noStrike">
                        <a:latin typeface="Arial"/>
                      </a:endParaRPr>
                    </a:p>
                  </a:txBody>
                  <a:tcPr marL="5665" marR="5665" marT="5665" marB="0" anchor="b">
                    <a:lnL>
                      <a:noFill/>
                    </a:lnL>
                    <a:lnR>
                      <a:noFill/>
                    </a:lnR>
                    <a:lnT>
                      <a:noFill/>
                    </a:lnT>
                    <a:lnB>
                      <a:noFill/>
                    </a:lnB>
                  </a:tcPr>
                </a:tc>
                <a:tc>
                  <a:txBody>
                    <a:bodyPr/>
                    <a:lstStyle/>
                    <a:p>
                      <a:pPr algn="l" fontAlgn="b"/>
                      <a:endParaRPr lang="pl-PL" sz="600" b="0" i="0" u="none" strike="noStrike">
                        <a:latin typeface="Arial"/>
                      </a:endParaRPr>
                    </a:p>
                  </a:txBody>
                  <a:tcPr marL="5665" marR="5665" marT="5665" marB="0" anchor="b">
                    <a:lnL>
                      <a:noFill/>
                    </a:lnL>
                    <a:lnR>
                      <a:noFill/>
                    </a:lnR>
                    <a:lnT>
                      <a:noFill/>
                    </a:lnT>
                    <a:lnB>
                      <a:noFill/>
                    </a:lnB>
                  </a:tcPr>
                </a:tc>
                <a:tc>
                  <a:txBody>
                    <a:bodyPr/>
                    <a:lstStyle/>
                    <a:p>
                      <a:pPr algn="l" fontAlgn="b"/>
                      <a:endParaRPr lang="pl-PL" sz="600" b="0" i="0" u="none" strike="noStrike">
                        <a:latin typeface="Arial"/>
                      </a:endParaRPr>
                    </a:p>
                  </a:txBody>
                  <a:tcPr marL="5665" marR="5665" marT="5665" marB="0" anchor="b">
                    <a:lnL>
                      <a:noFill/>
                    </a:lnL>
                    <a:lnR>
                      <a:noFill/>
                    </a:lnR>
                    <a:lnT>
                      <a:noFill/>
                    </a:lnT>
                    <a:lnB>
                      <a:noFill/>
                    </a:lnB>
                  </a:tcPr>
                </a:tc>
                <a:tc>
                  <a:txBody>
                    <a:bodyPr/>
                    <a:lstStyle/>
                    <a:p>
                      <a:pPr algn="l" fontAlgn="b"/>
                      <a:endParaRPr lang="pl-PL" sz="600" b="0" i="0" u="none" strike="noStrike">
                        <a:latin typeface="Arial"/>
                      </a:endParaRPr>
                    </a:p>
                  </a:txBody>
                  <a:tcPr marL="5665" marR="5665" marT="5665" marB="0" anchor="b">
                    <a:lnL>
                      <a:noFill/>
                    </a:lnL>
                    <a:lnR>
                      <a:noFill/>
                    </a:lnR>
                    <a:lnT>
                      <a:noFill/>
                    </a:lnT>
                    <a:lnB>
                      <a:noFill/>
                    </a:lnB>
                  </a:tcPr>
                </a:tc>
                <a:tc>
                  <a:txBody>
                    <a:bodyPr/>
                    <a:lstStyle/>
                    <a:p>
                      <a:pPr algn="l" fontAlgn="b"/>
                      <a:endParaRPr lang="pl-PL" sz="600" b="0" i="0" u="none" strike="noStrike">
                        <a:latin typeface="Arial"/>
                      </a:endParaRPr>
                    </a:p>
                  </a:txBody>
                  <a:tcPr marL="5665" marR="5665" marT="5665" marB="0" anchor="b">
                    <a:lnL>
                      <a:noFill/>
                    </a:lnL>
                    <a:lnR>
                      <a:noFill/>
                    </a:lnR>
                    <a:lnT>
                      <a:noFill/>
                    </a:lnT>
                    <a:lnB>
                      <a:noFill/>
                    </a:lnB>
                  </a:tcPr>
                </a:tc>
                <a:tc>
                  <a:txBody>
                    <a:bodyPr/>
                    <a:lstStyle/>
                    <a:p>
                      <a:pPr algn="l" fontAlgn="b"/>
                      <a:endParaRPr lang="pl-PL" sz="600" b="0" i="0" u="none" strike="noStrike">
                        <a:latin typeface="Arial"/>
                      </a:endParaRPr>
                    </a:p>
                  </a:txBody>
                  <a:tcPr marL="5665" marR="5665" marT="5665" marB="0" anchor="b">
                    <a:lnL>
                      <a:noFill/>
                    </a:lnL>
                    <a:lnR>
                      <a:noFill/>
                    </a:lnR>
                    <a:lnT>
                      <a:noFill/>
                    </a:lnT>
                    <a:lnB>
                      <a:noFill/>
                    </a:lnB>
                  </a:tcPr>
                </a:tc>
                <a:tc>
                  <a:txBody>
                    <a:bodyPr/>
                    <a:lstStyle/>
                    <a:p>
                      <a:pPr algn="l" fontAlgn="b"/>
                      <a:endParaRPr lang="pl-PL" sz="600" b="0" i="0" u="none" strike="noStrike">
                        <a:latin typeface="Arial"/>
                      </a:endParaRPr>
                    </a:p>
                  </a:txBody>
                  <a:tcPr marL="5665" marR="5665" marT="5665" marB="0" anchor="b">
                    <a:lnL>
                      <a:noFill/>
                    </a:lnL>
                    <a:lnR>
                      <a:noFill/>
                    </a:lnR>
                    <a:lnT>
                      <a:noFill/>
                    </a:lnT>
                    <a:lnB>
                      <a:noFill/>
                    </a:lnB>
                  </a:tcPr>
                </a:tc>
                <a:tc>
                  <a:txBody>
                    <a:bodyPr/>
                    <a:lstStyle/>
                    <a:p>
                      <a:pPr algn="l" fontAlgn="b"/>
                      <a:endParaRPr lang="pl-PL" sz="600" b="0" i="0" u="none" strike="noStrike">
                        <a:latin typeface="Arial"/>
                      </a:endParaRPr>
                    </a:p>
                  </a:txBody>
                  <a:tcPr marL="5665" marR="5665" marT="5665" marB="0" anchor="b">
                    <a:lnL>
                      <a:noFill/>
                    </a:lnL>
                    <a:lnR>
                      <a:noFill/>
                    </a:lnR>
                    <a:lnT>
                      <a:noFill/>
                    </a:lnT>
                    <a:lnB>
                      <a:noFill/>
                    </a:lnB>
                  </a:tcPr>
                </a:tc>
                <a:tc>
                  <a:txBody>
                    <a:bodyPr/>
                    <a:lstStyle/>
                    <a:p>
                      <a:pPr algn="l" fontAlgn="b"/>
                      <a:endParaRPr lang="pl-PL" sz="600" b="0" i="0" u="none" strike="noStrike">
                        <a:latin typeface="Arial"/>
                      </a:endParaRPr>
                    </a:p>
                  </a:txBody>
                  <a:tcPr marL="5665" marR="5665" marT="5665" marB="0" anchor="b">
                    <a:lnL>
                      <a:noFill/>
                    </a:lnL>
                    <a:lnR>
                      <a:noFill/>
                    </a:lnR>
                    <a:lnT>
                      <a:noFill/>
                    </a:lnT>
                    <a:lnB>
                      <a:noFill/>
                    </a:lnB>
                  </a:tcPr>
                </a:tc>
                <a:tc>
                  <a:txBody>
                    <a:bodyPr/>
                    <a:lstStyle/>
                    <a:p>
                      <a:pPr algn="l" fontAlgn="b"/>
                      <a:endParaRPr lang="pl-PL" sz="600" b="0" i="0" u="none" strike="noStrike">
                        <a:latin typeface="Arial"/>
                      </a:endParaRPr>
                    </a:p>
                  </a:txBody>
                  <a:tcPr marL="5665" marR="5665" marT="5665" marB="0" anchor="b">
                    <a:lnL>
                      <a:noFill/>
                    </a:lnL>
                    <a:lnR>
                      <a:noFill/>
                    </a:lnR>
                    <a:lnT>
                      <a:noFill/>
                    </a:lnT>
                    <a:lnB>
                      <a:noFill/>
                    </a:lnB>
                  </a:tcPr>
                </a:tc>
              </a:tr>
              <a:tr h="148061">
                <a:tc gridSpan="13">
                  <a:txBody>
                    <a:bodyPr/>
                    <a:lstStyle/>
                    <a:p>
                      <a:pPr algn="ctr" fontAlgn="ctr"/>
                      <a:r>
                        <a:rPr lang="pl-PL" sz="600" b="0" i="0" u="none" strike="noStrike">
                          <a:latin typeface="Arial"/>
                        </a:rPr>
                        <a:t>Liczba złożonych </a:t>
                      </a:r>
                      <a:r>
                        <a:rPr lang="pl-PL" sz="600" b="0" i="1" u="sng" strike="noStrike">
                          <a:latin typeface="Arial"/>
                        </a:rPr>
                        <a:t>wniosków kontynuacyjnych</a:t>
                      </a:r>
                      <a:r>
                        <a:rPr lang="pl-PL" sz="600" b="0" i="0" u="none" strike="noStrike">
                          <a:latin typeface="Arial"/>
                        </a:rPr>
                        <a:t>, kwota wnioskowana i liczba realizowanych pakietów </a:t>
                      </a:r>
                      <a:r>
                        <a:rPr lang="pl-PL" sz="600" b="0" i="1" u="sng" strike="noStrike">
                          <a:latin typeface="Arial"/>
                        </a:rPr>
                        <a:t>w ramach kampanii 2014</a:t>
                      </a:r>
                      <a:endParaRPr lang="pl-PL" sz="600" b="0" i="0" u="none" strike="noStrike">
                        <a:latin typeface="Arial"/>
                      </a:endParaRPr>
                    </a:p>
                  </a:txBody>
                  <a:tcPr marL="5665" marR="5665" marT="5665" marB="0" anchor="ctr">
                    <a:lnL>
                      <a:noFill/>
                    </a:lnL>
                    <a:lnR>
                      <a:noFill/>
                    </a:lnR>
                    <a:lnT>
                      <a:noFill/>
                    </a:lnT>
                    <a:lnB>
                      <a:noFill/>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r>
              <a:tr h="192869">
                <a:tc>
                  <a:txBody>
                    <a:bodyPr/>
                    <a:lstStyle/>
                    <a:p>
                      <a:pPr algn="l" fontAlgn="b"/>
                      <a:endParaRPr lang="pl-PL" sz="600" b="0" i="0" u="none" strike="noStrike">
                        <a:latin typeface="Arial"/>
                      </a:endParaRPr>
                    </a:p>
                  </a:txBody>
                  <a:tcPr marL="5665" marR="5665" marT="566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pl-PL" sz="600" b="0" i="0" u="none" strike="noStrike">
                          <a:latin typeface="Arial"/>
                        </a:rPr>
                        <a:t> </a:t>
                      </a:r>
                    </a:p>
                  </a:txBody>
                  <a:tcPr marL="5665" marR="5665" marT="566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pl-PL" sz="600" b="0" i="0" u="none" strike="noStrike">
                          <a:latin typeface="Arial"/>
                        </a:rPr>
                        <a:t> </a:t>
                      </a:r>
                    </a:p>
                  </a:txBody>
                  <a:tcPr marL="5665" marR="5665" marT="566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pl-PL" sz="600" b="0" i="0" u="none" strike="noStrike">
                          <a:latin typeface="Arial"/>
                        </a:rPr>
                        <a:t> </a:t>
                      </a:r>
                    </a:p>
                  </a:txBody>
                  <a:tcPr marL="5665" marR="5665" marT="566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pl-PL" sz="600" b="0" i="0" u="none" strike="noStrike">
                          <a:latin typeface="Arial"/>
                        </a:rPr>
                        <a:t>narastająco, wg stanu na dzień:</a:t>
                      </a:r>
                    </a:p>
                  </a:txBody>
                  <a:tcPr marL="5665" marR="5665" marT="5665" marB="0" anchor="ctr">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ctr" fontAlgn="t"/>
                      <a:r>
                        <a:rPr lang="pl-PL" sz="600" b="1" i="0" u="none" strike="noStrike">
                          <a:latin typeface="Arial"/>
                        </a:rPr>
                        <a:t>04.07.2014 r.</a:t>
                      </a:r>
                    </a:p>
                  </a:txBody>
                  <a:tcPr marL="5665" marR="5665" marT="5665"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pl-PL"/>
                    </a:p>
                  </a:txBody>
                  <a:tcPr/>
                </a:tc>
                <a:tc>
                  <a:txBody>
                    <a:bodyPr/>
                    <a:lstStyle/>
                    <a:p>
                      <a:pPr algn="l" fontAlgn="b"/>
                      <a:endParaRPr lang="pl-PL" sz="600" b="0" i="0" u="none" strike="noStrike">
                        <a:latin typeface="Arial"/>
                      </a:endParaRPr>
                    </a:p>
                  </a:txBody>
                  <a:tcPr marL="5665" marR="5665" marT="566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pl-PL" sz="600" b="0" i="0" u="none" strike="noStrike">
                        <a:latin typeface="Arial"/>
                      </a:endParaRPr>
                    </a:p>
                  </a:txBody>
                  <a:tcPr marL="5665" marR="5665" marT="566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pl-PL" sz="600" b="0" i="0" u="none" strike="noStrike">
                        <a:latin typeface="Arial"/>
                      </a:endParaRPr>
                    </a:p>
                  </a:txBody>
                  <a:tcPr marL="5665" marR="5665" marT="566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pl-PL" sz="600" b="0" i="0" u="none" strike="noStrike">
                        <a:latin typeface="Arial"/>
                      </a:endParaRPr>
                    </a:p>
                  </a:txBody>
                  <a:tcPr marL="5665" marR="5665" marT="566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pl-PL" sz="600" b="0" i="0" u="none" strike="noStrike">
                        <a:latin typeface="Arial"/>
                      </a:endParaRPr>
                    </a:p>
                  </a:txBody>
                  <a:tcPr marL="5665" marR="5665" marT="566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pl-PL" sz="600" b="0" i="0" u="none" strike="noStrike">
                        <a:latin typeface="Arial"/>
                      </a:endParaRPr>
                    </a:p>
                  </a:txBody>
                  <a:tcPr marL="5665" marR="5665" marT="5665" marB="0" anchor="b">
                    <a:lnL>
                      <a:noFill/>
                    </a:lnL>
                    <a:lnR>
                      <a:noFill/>
                    </a:lnR>
                    <a:lnT>
                      <a:noFill/>
                    </a:lnT>
                    <a:lnB w="12700" cap="flat" cmpd="sng" algn="ctr">
                      <a:solidFill>
                        <a:srgbClr val="000000"/>
                      </a:solidFill>
                      <a:prstDash val="solid"/>
                      <a:round/>
                      <a:headEnd type="none" w="med" len="med"/>
                      <a:tailEnd type="none" w="med" len="med"/>
                    </a:lnB>
                  </a:tcPr>
                </a:tc>
              </a:tr>
              <a:tr h="140987">
                <a:tc rowSpan="3">
                  <a:txBody>
                    <a:bodyPr/>
                    <a:lstStyle/>
                    <a:p>
                      <a:pPr algn="ctr" fontAlgn="ctr"/>
                      <a:r>
                        <a:rPr lang="nn-NO" sz="1050" b="1" i="0" u="none" strike="noStrike" dirty="0">
                          <a:latin typeface="Arial C"/>
                        </a:rPr>
                        <a:t>1. Nr OR</a:t>
                      </a:r>
                      <a:br>
                        <a:rPr lang="nn-NO" sz="1050" b="1" i="0" u="none" strike="noStrike" dirty="0">
                          <a:latin typeface="Arial C"/>
                        </a:rPr>
                      </a:br>
                      <a:r>
                        <a:rPr lang="nn-NO" sz="1050" b="1" i="0" u="none" strike="noStrike" dirty="0">
                          <a:latin typeface="Arial C"/>
                        </a:rPr>
                        <a:t>/</a:t>
                      </a:r>
                      <a:br>
                        <a:rPr lang="nn-NO" sz="1050" b="1" i="0" u="none" strike="noStrike" dirty="0">
                          <a:latin typeface="Arial C"/>
                        </a:rPr>
                      </a:br>
                      <a:r>
                        <a:rPr lang="nn-NO" sz="1050" b="1" i="0" u="none" strike="noStrike" dirty="0">
                          <a:latin typeface="Arial C"/>
                        </a:rPr>
                        <a:t>2. Nr BP</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rowSpan="3">
                  <a:txBody>
                    <a:bodyPr/>
                    <a:lstStyle/>
                    <a:p>
                      <a:pPr algn="ctr" fontAlgn="ctr"/>
                      <a:r>
                        <a:rPr lang="pl-PL" sz="1050" b="1" i="0" u="none" strike="noStrike">
                          <a:latin typeface="Arial C"/>
                        </a:rPr>
                        <a:t>Województwo</a:t>
                      </a:r>
                      <a:br>
                        <a:rPr lang="pl-PL" sz="1050" b="1" i="0" u="none" strike="noStrike">
                          <a:latin typeface="Arial C"/>
                        </a:rPr>
                      </a:br>
                      <a:r>
                        <a:rPr lang="pl-PL" sz="1050" b="1" i="0" u="none" strike="noStrike">
                          <a:latin typeface="Arial C"/>
                        </a:rPr>
                        <a:t>/</a:t>
                      </a:r>
                      <a:br>
                        <a:rPr lang="pl-PL" sz="1050" b="1" i="0" u="none" strike="noStrike">
                          <a:latin typeface="Arial C"/>
                        </a:rPr>
                      </a:br>
                      <a:r>
                        <a:rPr lang="pl-PL" sz="1050" b="1" i="0" u="none" strike="noStrike">
                          <a:latin typeface="Arial C"/>
                        </a:rPr>
                        <a:t>Powiat</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rowSpan="3">
                  <a:txBody>
                    <a:bodyPr/>
                    <a:lstStyle/>
                    <a:p>
                      <a:pPr algn="ctr" fontAlgn="ctr"/>
                      <a:r>
                        <a:rPr lang="pl-PL" sz="1050" b="1" i="0" u="none" strike="noStrike">
                          <a:latin typeface="Arial C"/>
                        </a:rPr>
                        <a:t>Liczba złożonych wniosków o przyznanie płatności</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rowSpan="3">
                  <a:txBody>
                    <a:bodyPr/>
                    <a:lstStyle/>
                    <a:p>
                      <a:pPr algn="ctr" fontAlgn="ctr"/>
                      <a:r>
                        <a:rPr lang="pl-PL" sz="1050" b="1" i="0" u="none" strike="noStrike">
                          <a:latin typeface="Arial C"/>
                        </a:rPr>
                        <a:t>Kwota wnioskowana [PLN]</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gridSpan="9">
                  <a:txBody>
                    <a:bodyPr/>
                    <a:lstStyle/>
                    <a:p>
                      <a:pPr algn="ctr" fontAlgn="ctr"/>
                      <a:r>
                        <a:rPr lang="pl-PL" sz="600" b="1" i="0" u="none" strike="noStrike">
                          <a:latin typeface="Arial C"/>
                        </a:rPr>
                        <a:t>Liczba realizowanych pakietów w ramach złożonych wniosków</a:t>
                      </a:r>
                    </a:p>
                  </a:txBody>
                  <a:tcPr marL="5665" marR="5665" marT="56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r>
              <a:tr h="1561905">
                <a:tc vMerge="1">
                  <a:txBody>
                    <a:bodyPr/>
                    <a:lstStyle/>
                    <a:p>
                      <a:endParaRPr lang="pl-PL"/>
                    </a:p>
                  </a:txBody>
                  <a:tcPr/>
                </a:tc>
                <a:tc vMerge="1">
                  <a:txBody>
                    <a:bodyPr/>
                    <a:lstStyle/>
                    <a:p>
                      <a:endParaRPr lang="pl-PL"/>
                    </a:p>
                  </a:txBody>
                  <a:tcPr/>
                </a:tc>
                <a:tc vMerge="1">
                  <a:txBody>
                    <a:bodyPr/>
                    <a:lstStyle/>
                    <a:p>
                      <a:endParaRPr lang="pl-PL"/>
                    </a:p>
                  </a:txBody>
                  <a:tcPr/>
                </a:tc>
                <a:tc vMerge="1">
                  <a:txBody>
                    <a:bodyPr/>
                    <a:lstStyle/>
                    <a:p>
                      <a:endParaRPr lang="pl-PL"/>
                    </a:p>
                  </a:txBody>
                  <a:tcPr/>
                </a:tc>
                <a:tc>
                  <a:txBody>
                    <a:bodyPr/>
                    <a:lstStyle/>
                    <a:p>
                      <a:pPr algn="ctr" fontAlgn="ctr"/>
                      <a:r>
                        <a:rPr lang="pl-PL" sz="1050" b="0" i="0" u="none" strike="noStrike">
                          <a:latin typeface="Arial C"/>
                        </a:rPr>
                        <a:t>Rolnictwo zrównoważone</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1050" b="0" i="0" u="none" strike="noStrike">
                          <a:latin typeface="Arial C"/>
                        </a:rPr>
                        <a:t>Rolnictwo ekologiczne</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1050" b="0" i="0" u="none" strike="noStrike" dirty="0">
                          <a:latin typeface="Arial C"/>
                        </a:rPr>
                        <a:t>Ekstensywne</a:t>
                      </a:r>
                      <a:br>
                        <a:rPr lang="pl-PL" sz="1050" b="0" i="0" u="none" strike="noStrike" dirty="0">
                          <a:latin typeface="Arial C"/>
                        </a:rPr>
                      </a:br>
                      <a:r>
                        <a:rPr lang="pl-PL" sz="1050" b="0" i="0" u="none" strike="noStrike" dirty="0">
                          <a:latin typeface="Arial C"/>
                        </a:rPr>
                        <a:t>trwałe użytki zielone</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1050" b="0" i="0" u="none" strike="noStrike" dirty="0">
                          <a:latin typeface="Arial C"/>
                        </a:rPr>
                        <a:t>Ochrona zagrożonych gatunków ptaków i siedlisk przyrodniczych poza obszarami NATURA 2000</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1050" b="0" i="0" u="none" strike="noStrike" dirty="0">
                          <a:latin typeface="Arial C"/>
                        </a:rPr>
                        <a:t>Ochrona zagrożonych gatunków ptaków i siedlisk przyrodniczych na obszarach NATURA 2000</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1050" b="0" i="0" u="none" strike="noStrike" dirty="0">
                          <a:latin typeface="Arial C"/>
                        </a:rPr>
                        <a:t>Zachowanie zagrożonych zasobów genetycznych roślin</a:t>
                      </a:r>
                      <a:br>
                        <a:rPr lang="pl-PL" sz="1050" b="0" i="0" u="none" strike="noStrike" dirty="0">
                          <a:latin typeface="Arial C"/>
                        </a:rPr>
                      </a:br>
                      <a:r>
                        <a:rPr lang="pl-PL" sz="1050" b="0" i="0" u="none" strike="noStrike" dirty="0">
                          <a:latin typeface="Arial C"/>
                        </a:rPr>
                        <a:t>w rolnictwie</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1050" b="0" i="0" u="none" strike="noStrike" dirty="0">
                          <a:latin typeface="Arial C"/>
                        </a:rPr>
                        <a:t>Zachowanie zagrożonych zasobów genetycznych zwierząt</a:t>
                      </a:r>
                      <a:br>
                        <a:rPr lang="pl-PL" sz="1050" b="0" i="0" u="none" strike="noStrike" dirty="0">
                          <a:latin typeface="Arial C"/>
                        </a:rPr>
                      </a:br>
                      <a:r>
                        <a:rPr lang="pl-PL" sz="1050" b="0" i="0" u="none" strike="noStrike" dirty="0">
                          <a:latin typeface="Arial C"/>
                        </a:rPr>
                        <a:t>w rolnictwie</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1050" b="0" i="0" u="none" strike="noStrike" dirty="0">
                          <a:latin typeface="Arial C"/>
                        </a:rPr>
                        <a:t>Ochrona gleb</a:t>
                      </a:r>
                      <a:br>
                        <a:rPr lang="pl-PL" sz="1050" b="0" i="0" u="none" strike="noStrike" dirty="0">
                          <a:latin typeface="Arial C"/>
                        </a:rPr>
                      </a:br>
                      <a:r>
                        <a:rPr lang="pl-PL" sz="1050" b="0" i="0" u="none" strike="noStrike" dirty="0">
                          <a:latin typeface="Arial C"/>
                        </a:rPr>
                        <a:t>i wód</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1050" b="0" i="0" u="none" strike="noStrike" dirty="0">
                          <a:latin typeface="Arial C"/>
                        </a:rPr>
                        <a:t>Strefy buforowe</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351850">
                <a:tc vMerge="1">
                  <a:txBody>
                    <a:bodyPr/>
                    <a:lstStyle/>
                    <a:p>
                      <a:endParaRPr lang="pl-PL"/>
                    </a:p>
                  </a:txBody>
                  <a:tcPr/>
                </a:tc>
                <a:tc vMerge="1">
                  <a:txBody>
                    <a:bodyPr/>
                    <a:lstStyle/>
                    <a:p>
                      <a:endParaRPr lang="pl-PL"/>
                    </a:p>
                  </a:txBody>
                  <a:tcPr/>
                </a:tc>
                <a:tc vMerge="1">
                  <a:txBody>
                    <a:bodyPr/>
                    <a:lstStyle/>
                    <a:p>
                      <a:endParaRPr lang="pl-PL"/>
                    </a:p>
                  </a:txBody>
                  <a:tcPr/>
                </a:tc>
                <a:tc vMerge="1">
                  <a:txBody>
                    <a:bodyPr/>
                    <a:lstStyle/>
                    <a:p>
                      <a:endParaRPr lang="pl-PL"/>
                    </a:p>
                  </a:txBody>
                  <a:tcPr/>
                </a:tc>
                <a:tc>
                  <a:txBody>
                    <a:bodyPr/>
                    <a:lstStyle/>
                    <a:p>
                      <a:pPr algn="ctr" fontAlgn="ctr"/>
                      <a:r>
                        <a:rPr lang="pl-PL" sz="1050" b="0" i="0" u="none" strike="noStrike">
                          <a:latin typeface="Arial"/>
                        </a:rPr>
                        <a:t>Pakiet 1</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1050" b="0" i="0" u="none" strike="noStrike">
                          <a:latin typeface="Arial"/>
                        </a:rPr>
                        <a:t>Pakiet 2</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1050" b="0" i="0" u="none" strike="noStrike" dirty="0">
                          <a:latin typeface="Arial"/>
                        </a:rPr>
                        <a:t>Pakiet 3</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1050" b="0" i="0" u="none" strike="noStrike">
                          <a:latin typeface="Arial"/>
                        </a:rPr>
                        <a:t>Pakiet 4</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1050" b="0" i="0" u="none" strike="noStrike">
                          <a:latin typeface="Arial"/>
                        </a:rPr>
                        <a:t>Pakiet 5</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1050" b="0" i="0" u="none" strike="noStrike">
                          <a:latin typeface="Arial"/>
                        </a:rPr>
                        <a:t>Pakiet 6</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1050" b="0" i="0" u="none" strike="noStrike">
                          <a:latin typeface="Arial"/>
                        </a:rPr>
                        <a:t>Pakiet 7</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1050" b="0" i="0" u="none" strike="noStrike">
                          <a:latin typeface="Arial"/>
                        </a:rPr>
                        <a:t>Pakiet 8</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1050" b="0" i="0" u="none" strike="noStrike" dirty="0">
                          <a:latin typeface="Arial"/>
                        </a:rPr>
                        <a:t>Pakiet 9</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r>
              <a:tr h="142030">
                <a:tc>
                  <a:txBody>
                    <a:bodyPr/>
                    <a:lstStyle/>
                    <a:p>
                      <a:pPr algn="ctr" fontAlgn="ctr"/>
                      <a:r>
                        <a:rPr lang="pl-PL" sz="600" b="0" i="0" u="none" strike="noStrike">
                          <a:latin typeface="Arial"/>
                        </a:rPr>
                        <a:t>1</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pl-PL" sz="600" b="0" i="0" u="none" strike="noStrike">
                          <a:latin typeface="Arial"/>
                        </a:rPr>
                        <a:t>Dolnośląskie</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3 866</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pl-PL" sz="600" b="0" i="0" u="none" strike="noStrike">
                          <a:latin typeface="Arial"/>
                        </a:rPr>
                        <a:t>81 883 247,82</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dirty="0">
                          <a:latin typeface="Arial"/>
                        </a:rPr>
                        <a:t>786</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dirty="0">
                          <a:latin typeface="Arial"/>
                        </a:rPr>
                        <a:t>948</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dirty="0">
                          <a:latin typeface="Arial"/>
                        </a:rPr>
                        <a:t>1 180</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931</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767</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107</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104</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1 139</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7</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148061">
                <a:tc>
                  <a:txBody>
                    <a:bodyPr/>
                    <a:lstStyle/>
                    <a:p>
                      <a:pPr algn="ctr" fontAlgn="ctr"/>
                      <a:r>
                        <a:rPr lang="pl-PL" sz="600" b="0" i="0" u="none" strike="noStrike">
                          <a:latin typeface="Arial"/>
                        </a:rPr>
                        <a:t>2</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pl-PL" sz="600" b="0" i="0" u="none" strike="noStrike">
                          <a:latin typeface="Arial"/>
                        </a:rPr>
                        <a:t>Kujawsko-Pomorskie</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8 272</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pl-PL" sz="600" b="0" i="0" u="none" strike="noStrike">
                          <a:latin typeface="Arial"/>
                        </a:rPr>
                        <a:t>112 259 010,19</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6 080</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337</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1 286</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239</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207</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60</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65</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5 452</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6</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142030">
                <a:tc>
                  <a:txBody>
                    <a:bodyPr/>
                    <a:lstStyle/>
                    <a:p>
                      <a:pPr algn="ctr" fontAlgn="ctr"/>
                      <a:r>
                        <a:rPr lang="pl-PL" sz="600" b="0" i="0" u="none" strike="noStrike">
                          <a:latin typeface="Arial"/>
                        </a:rPr>
                        <a:t>3</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pl-PL" sz="600" b="0" i="0" u="none" strike="noStrike">
                          <a:latin typeface="Arial"/>
                        </a:rPr>
                        <a:t>Lubelskie</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12 792</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pl-PL" sz="600" b="0" i="0" u="none" strike="noStrike">
                          <a:latin typeface="Arial"/>
                        </a:rPr>
                        <a:t>129 928 474,78</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3 487</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1 712</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2 770</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2 833</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1 625</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287</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282</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8 369</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15</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142030">
                <a:tc>
                  <a:txBody>
                    <a:bodyPr/>
                    <a:lstStyle/>
                    <a:p>
                      <a:pPr algn="ctr" fontAlgn="ctr"/>
                      <a:r>
                        <a:rPr lang="pl-PL" sz="600" b="0" i="0" u="none" strike="noStrike">
                          <a:latin typeface="Arial"/>
                        </a:rPr>
                        <a:t>4</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pl-PL" sz="600" b="0" i="0" u="none" strike="noStrike">
                          <a:latin typeface="Arial"/>
                        </a:rPr>
                        <a:t>Lubuskie</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3 405</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pl-PL" sz="600" b="0" i="0" u="none" strike="noStrike">
                          <a:latin typeface="Arial"/>
                        </a:rPr>
                        <a:t>97 298 181,56</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421</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1 278</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880</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695</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766</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487</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24</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875</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4</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142030">
                <a:tc>
                  <a:txBody>
                    <a:bodyPr/>
                    <a:lstStyle/>
                    <a:p>
                      <a:pPr algn="ctr" fontAlgn="ctr"/>
                      <a:r>
                        <a:rPr lang="pl-PL" sz="600" b="0" i="0" u="none" strike="noStrike">
                          <a:latin typeface="Arial"/>
                        </a:rPr>
                        <a:t>5</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pl-PL" sz="600" b="0" i="0" u="none" strike="noStrike">
                          <a:latin typeface="Arial"/>
                        </a:rPr>
                        <a:t>Łódzkie</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4 165</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pl-PL" sz="600" b="0" i="0" u="none" strike="noStrike">
                          <a:latin typeface="Arial"/>
                        </a:rPr>
                        <a:t>38 183 933,54</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1 142</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440</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492</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187</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238</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125</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116</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2 934</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8</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148061">
                <a:tc>
                  <a:txBody>
                    <a:bodyPr/>
                    <a:lstStyle/>
                    <a:p>
                      <a:pPr algn="ctr" fontAlgn="ctr"/>
                      <a:r>
                        <a:rPr lang="pl-PL" sz="600" b="0" i="0" u="none" strike="noStrike">
                          <a:latin typeface="Arial"/>
                        </a:rPr>
                        <a:t>6</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pl-PL" sz="600" b="0" i="0" u="none" strike="noStrike">
                          <a:latin typeface="Arial"/>
                        </a:rPr>
                        <a:t>Małopolskie</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4 048</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pl-PL" sz="600" b="0" i="0" u="none" strike="noStrike">
                          <a:latin typeface="Arial"/>
                        </a:rPr>
                        <a:t>32 240 293,80</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737</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1 215</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887</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240</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327</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326</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573</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1 437</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2</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142030">
                <a:tc>
                  <a:txBody>
                    <a:bodyPr/>
                    <a:lstStyle/>
                    <a:p>
                      <a:pPr algn="ctr" fontAlgn="ctr"/>
                      <a:r>
                        <a:rPr lang="pl-PL" sz="600" b="0" i="0" u="none" strike="noStrike">
                          <a:latin typeface="Arial"/>
                        </a:rPr>
                        <a:t>7</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pl-PL" sz="600" b="0" i="0" u="none" strike="noStrike">
                          <a:latin typeface="Arial"/>
                        </a:rPr>
                        <a:t>Mazowieckie</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9 854</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pl-PL" sz="600" b="0" i="0" u="none" strike="noStrike">
                          <a:latin typeface="Arial"/>
                        </a:rPr>
                        <a:t>116 620 246,33</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2 129</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2 110</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3 324</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914</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984</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292</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165</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4 152</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19</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148061">
                <a:tc>
                  <a:txBody>
                    <a:bodyPr/>
                    <a:lstStyle/>
                    <a:p>
                      <a:pPr algn="ctr" fontAlgn="ctr"/>
                      <a:r>
                        <a:rPr lang="pl-PL" sz="600" b="0" i="0" u="none" strike="noStrike">
                          <a:latin typeface="Arial"/>
                        </a:rPr>
                        <a:t>8</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pl-PL" sz="600" b="0" i="0" u="none" strike="noStrike">
                          <a:latin typeface="Arial"/>
                        </a:rPr>
                        <a:t>Opolskie</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2 391</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pl-PL" sz="600" b="0" i="0" u="none" strike="noStrike">
                          <a:latin typeface="Arial"/>
                        </a:rPr>
                        <a:t>37 738 159,49</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1 455</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74</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172</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104</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37</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17</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19</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1 520</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2</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142030">
                <a:tc>
                  <a:txBody>
                    <a:bodyPr/>
                    <a:lstStyle/>
                    <a:p>
                      <a:pPr algn="ctr" fontAlgn="ctr"/>
                      <a:r>
                        <a:rPr lang="pl-PL" sz="600" b="0" i="0" u="none" strike="noStrike">
                          <a:latin typeface="Arial"/>
                        </a:rPr>
                        <a:t>9</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pl-PL" sz="600" b="0" i="0" u="none" strike="noStrike">
                          <a:latin typeface="Arial"/>
                        </a:rPr>
                        <a:t>Podkarpackie</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7 427</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pl-PL" sz="600" b="0" i="0" u="none" strike="noStrike">
                          <a:latin typeface="Arial"/>
                        </a:rPr>
                        <a:t>70 841 120,94</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874</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1 194</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2 254</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2 352</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1 740</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184</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113</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1 579</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8</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148061">
                <a:tc>
                  <a:txBody>
                    <a:bodyPr/>
                    <a:lstStyle/>
                    <a:p>
                      <a:pPr algn="ctr" fontAlgn="ctr"/>
                      <a:r>
                        <a:rPr lang="pl-PL" sz="600" b="0" i="0" u="none" strike="noStrike">
                          <a:latin typeface="Arial"/>
                        </a:rPr>
                        <a:t>10</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pl-PL" sz="600" b="0" i="0" u="none" strike="noStrike">
                          <a:latin typeface="Arial"/>
                        </a:rPr>
                        <a:t>Podlaskie</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9 285</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pl-PL" sz="600" b="0" i="0" u="none" strike="noStrike">
                          <a:latin typeface="Arial"/>
                        </a:rPr>
                        <a:t>110 879 064,10</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1 389</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2 942</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3 036</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1 244</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1 914</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91</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219</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3 120</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3</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148061">
                <a:tc>
                  <a:txBody>
                    <a:bodyPr/>
                    <a:lstStyle/>
                    <a:p>
                      <a:pPr algn="ctr" fontAlgn="ctr"/>
                      <a:r>
                        <a:rPr lang="pl-PL" sz="600" b="0" i="0" u="none" strike="noStrike">
                          <a:latin typeface="Arial"/>
                        </a:rPr>
                        <a:t>11</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pl-PL" sz="600" b="0" i="0" u="none" strike="noStrike">
                          <a:latin typeface="Arial"/>
                        </a:rPr>
                        <a:t>Pomorskie</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6 467</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pl-PL" sz="600" b="0" i="0" u="none" strike="noStrike">
                          <a:latin typeface="Arial"/>
                        </a:rPr>
                        <a:t>115 343 398,66</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2 891</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769</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1 722</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1 201</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463</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110</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200</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3 896</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6</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148061">
                <a:tc>
                  <a:txBody>
                    <a:bodyPr/>
                    <a:lstStyle/>
                    <a:p>
                      <a:pPr algn="ctr" fontAlgn="ctr"/>
                      <a:r>
                        <a:rPr lang="pl-PL" sz="600" b="0" i="0" u="none" strike="noStrike">
                          <a:latin typeface="Arial"/>
                        </a:rPr>
                        <a:t>12</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pl-PL" sz="600" b="0" i="0" u="none" strike="noStrike">
                          <a:latin typeface="Arial"/>
                        </a:rPr>
                        <a:t>Śląskie</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1 419</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pl-PL" sz="600" b="0" i="0" u="none" strike="noStrike">
                          <a:latin typeface="Arial"/>
                        </a:rPr>
                        <a:t>19 353 361,46</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309</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193</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206</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190</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72</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49</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45</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764</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1</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148061">
                <a:tc>
                  <a:txBody>
                    <a:bodyPr/>
                    <a:lstStyle/>
                    <a:p>
                      <a:pPr algn="ctr" fontAlgn="ctr"/>
                      <a:r>
                        <a:rPr lang="pl-PL" sz="600" b="0" i="0" u="none" strike="noStrike">
                          <a:latin typeface="Arial"/>
                        </a:rPr>
                        <a:t>13</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pl-PL" sz="600" b="0" i="0" u="none" strike="noStrike">
                          <a:latin typeface="Arial"/>
                        </a:rPr>
                        <a:t>Świętokrzyskie</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5 966</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pl-PL" sz="600" b="0" i="0" u="none" strike="noStrike">
                          <a:latin typeface="Arial"/>
                        </a:rPr>
                        <a:t>34 835 162,61</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1 509</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869</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1 483</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516</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803</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714</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61</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3 336</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8</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148061">
                <a:tc>
                  <a:txBody>
                    <a:bodyPr/>
                    <a:lstStyle/>
                    <a:p>
                      <a:pPr algn="ctr" fontAlgn="ctr"/>
                      <a:r>
                        <a:rPr lang="pl-PL" sz="600" b="0" i="0" u="none" strike="noStrike">
                          <a:latin typeface="Arial"/>
                        </a:rPr>
                        <a:t>14</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pl-PL" sz="600" b="0" i="0" u="none" strike="noStrike">
                          <a:latin typeface="Arial"/>
                        </a:rPr>
                        <a:t>Warmińsko-Mazurskie</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7 991</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pl-PL" sz="600" b="0" i="0" u="none" strike="noStrike">
                          <a:latin typeface="Arial"/>
                        </a:rPr>
                        <a:t>163 415 313,28</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1 685</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3 735</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1 507</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1 193</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736</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201</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132</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2 176</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9</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148061">
                <a:tc>
                  <a:txBody>
                    <a:bodyPr/>
                    <a:lstStyle/>
                    <a:p>
                      <a:pPr algn="ctr" fontAlgn="ctr"/>
                      <a:r>
                        <a:rPr lang="pl-PL" sz="600" b="0" i="0" u="none" strike="noStrike">
                          <a:latin typeface="Arial"/>
                        </a:rPr>
                        <a:t>15</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pl-PL" sz="600" b="0" i="0" u="none" strike="noStrike">
                          <a:latin typeface="Arial"/>
                        </a:rPr>
                        <a:t>Wielkopolskie</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9 963</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pl-PL" sz="600" b="0" i="0" u="none" strike="noStrike">
                          <a:latin typeface="Arial"/>
                        </a:rPr>
                        <a:t>148 852 652,10</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3 572</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870</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2 516</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512</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750</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360</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146</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6 403</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11</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148061">
                <a:tc>
                  <a:txBody>
                    <a:bodyPr/>
                    <a:lstStyle/>
                    <a:p>
                      <a:pPr algn="ctr" fontAlgn="ctr"/>
                      <a:r>
                        <a:rPr lang="pl-PL" sz="600" b="0" i="0" u="none" strike="noStrike">
                          <a:latin typeface="Arial"/>
                        </a:rPr>
                        <a:t>16</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l" fontAlgn="ctr"/>
                      <a:r>
                        <a:rPr lang="pl-PL" sz="600" b="0" i="0" u="none" strike="noStrike">
                          <a:latin typeface="Arial"/>
                        </a:rPr>
                        <a:t>Zachodniopomorskie</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6 128</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r" fontAlgn="ctr"/>
                      <a:r>
                        <a:rPr lang="pl-PL" sz="600" b="0" i="0" u="none" strike="noStrike">
                          <a:latin typeface="Arial"/>
                        </a:rPr>
                        <a:t>198 592 661,47</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1 026</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3 288</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1 467</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898</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902</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267</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33</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1 635</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0" i="0" u="none" strike="noStrike">
                          <a:latin typeface="Arial"/>
                        </a:rPr>
                        <a:t>2</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r>
              <a:tr h="271445">
                <a:tc gridSpan="2">
                  <a:txBody>
                    <a:bodyPr/>
                    <a:lstStyle/>
                    <a:p>
                      <a:pPr algn="ctr" fontAlgn="ctr"/>
                      <a:r>
                        <a:rPr lang="pl-PL" sz="500" b="1" i="0" u="none" strike="noStrike">
                          <a:latin typeface="Arial"/>
                        </a:rPr>
                        <a:t>suma</a:t>
                      </a:r>
                    </a:p>
                  </a:txBody>
                  <a:tcPr marL="5665" marR="5665" marT="56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pl-PL"/>
                    </a:p>
                  </a:txBody>
                  <a:tcPr/>
                </a:tc>
                <a:tc>
                  <a:txBody>
                    <a:bodyPr/>
                    <a:lstStyle/>
                    <a:p>
                      <a:pPr algn="ctr" fontAlgn="ctr"/>
                      <a:r>
                        <a:rPr lang="pl-PL" sz="600" b="1" i="0" u="none" strike="noStrike">
                          <a:latin typeface="Arial"/>
                        </a:rPr>
                        <a:t>103 439</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r" fontAlgn="ctr"/>
                      <a:r>
                        <a:rPr lang="pl-PL" sz="600" b="1" i="0" u="none" strike="noStrike">
                          <a:latin typeface="Arial"/>
                        </a:rPr>
                        <a:t>1 508 264 282,13</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1" i="0" u="none" strike="noStrike">
                          <a:latin typeface="Arial"/>
                        </a:rPr>
                        <a:t>29 492</a:t>
                      </a:r>
                    </a:p>
                  </a:txBody>
                  <a:tcPr marL="5665" marR="5665" marT="56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1" i="0" u="none" strike="noStrike">
                          <a:latin typeface="Arial"/>
                        </a:rPr>
                        <a:t>21 974</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1" i="0" u="none" strike="noStrike">
                          <a:latin typeface="Arial"/>
                        </a:rPr>
                        <a:t>25 182</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1" i="0" u="none" strike="noStrike">
                          <a:latin typeface="Arial"/>
                        </a:rPr>
                        <a:t>14 249</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1" i="0" u="none" strike="noStrike">
                          <a:latin typeface="Arial"/>
                        </a:rPr>
                        <a:t>12 331</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1" i="0" u="none" strike="noStrike">
                          <a:latin typeface="Arial"/>
                        </a:rPr>
                        <a:t>3 677</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1" i="0" u="none" strike="noStrike">
                          <a:latin typeface="Arial"/>
                        </a:rPr>
                        <a:t>2 297</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1" i="0" u="none" strike="noStrike">
                          <a:latin typeface="Arial"/>
                        </a:rPr>
                        <a:t>48 787</a:t>
                      </a:r>
                    </a:p>
                  </a:txBody>
                  <a:tcPr marL="5665" marR="5665" marT="5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600" b="1" i="0" u="none" strike="noStrike" dirty="0">
                          <a:latin typeface="Arial"/>
                        </a:rPr>
                        <a:t>111</a:t>
                      </a:r>
                    </a:p>
                  </a:txBody>
                  <a:tcPr marL="5665" marR="5665" marT="56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1711812"/>
          </a:xfrm>
          <a:prstGeom prst="rect">
            <a:avLst/>
          </a:prstGeom>
        </p:spPr>
      </p:pic>
      <p:pic>
        <p:nvPicPr>
          <p:cNvPr id="3" name="Obraz 2" descr="pobrane.jpg"/>
          <p:cNvPicPr>
            <a:picLocks noChangeAspect="1"/>
          </p:cNvPicPr>
          <p:nvPr/>
        </p:nvPicPr>
        <p:blipFill>
          <a:blip r:embed="rId3" cstate="print"/>
          <a:stretch>
            <a:fillRect/>
          </a:stretch>
        </p:blipFill>
        <p:spPr>
          <a:xfrm>
            <a:off x="3491880" y="404664"/>
            <a:ext cx="1828800" cy="914400"/>
          </a:xfrm>
          <a:prstGeom prst="rect">
            <a:avLst/>
          </a:prstGeom>
        </p:spPr>
      </p:pic>
      <p:graphicFrame>
        <p:nvGraphicFramePr>
          <p:cNvPr id="4" name="Tabela 3"/>
          <p:cNvGraphicFramePr>
            <a:graphicFrameLocks noGrp="1"/>
          </p:cNvGraphicFramePr>
          <p:nvPr/>
        </p:nvGraphicFramePr>
        <p:xfrm>
          <a:off x="179512" y="1340766"/>
          <a:ext cx="8712967" cy="5437880"/>
        </p:xfrm>
        <a:graphic>
          <a:graphicData uri="http://schemas.openxmlformats.org/drawingml/2006/table">
            <a:tbl>
              <a:tblPr/>
              <a:tblGrid>
                <a:gridCol w="681860"/>
                <a:gridCol w="1781636"/>
                <a:gridCol w="549887"/>
                <a:gridCol w="681860"/>
                <a:gridCol w="684609"/>
                <a:gridCol w="560886"/>
                <a:gridCol w="648867"/>
                <a:gridCol w="643369"/>
                <a:gridCol w="626872"/>
                <a:gridCol w="626872"/>
                <a:gridCol w="615874"/>
                <a:gridCol w="610375"/>
              </a:tblGrid>
              <a:tr h="181595">
                <a:tc gridSpan="12">
                  <a:txBody>
                    <a:bodyPr/>
                    <a:lstStyle/>
                    <a:p>
                      <a:pPr algn="ctr" fontAlgn="b"/>
                      <a:r>
                        <a:rPr lang="pl-PL" sz="800" b="1" i="0" u="none" strike="noStrike">
                          <a:latin typeface="Arial"/>
                        </a:rPr>
                        <a:t>Działanie M10 z PROW 2014-2020 "Działanie rolno-środowiskowo-klimatyczne"</a:t>
                      </a:r>
                    </a:p>
                  </a:txBody>
                  <a:tcPr marL="6289" marR="6289" marT="6289" marB="0" anchor="b">
                    <a:lnL>
                      <a:noFill/>
                    </a:lnL>
                    <a:lnR>
                      <a:noFill/>
                    </a:lnR>
                    <a:lnT>
                      <a:noFill/>
                    </a:lnT>
                    <a:lnB>
                      <a:noFill/>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r>
              <a:tr h="160009">
                <a:tc>
                  <a:txBody>
                    <a:bodyPr/>
                    <a:lstStyle/>
                    <a:p>
                      <a:pPr algn="l" fontAlgn="b"/>
                      <a:endParaRPr lang="pl-PL" sz="700" b="0" i="0" u="none" strike="noStrike">
                        <a:latin typeface="Arial"/>
                      </a:endParaRPr>
                    </a:p>
                  </a:txBody>
                  <a:tcPr marL="6289" marR="6289" marT="6289" marB="0" anchor="b">
                    <a:lnL>
                      <a:noFill/>
                    </a:lnL>
                    <a:lnR>
                      <a:noFill/>
                    </a:lnR>
                    <a:lnT>
                      <a:noFill/>
                    </a:lnT>
                    <a:lnB>
                      <a:noFill/>
                    </a:lnB>
                  </a:tcPr>
                </a:tc>
                <a:tc>
                  <a:txBody>
                    <a:bodyPr/>
                    <a:lstStyle/>
                    <a:p>
                      <a:pPr algn="l" fontAlgn="b"/>
                      <a:endParaRPr lang="pl-PL" sz="700" b="0" i="0" u="none" strike="noStrike">
                        <a:latin typeface="Arial"/>
                      </a:endParaRPr>
                    </a:p>
                  </a:txBody>
                  <a:tcPr marL="6289" marR="6289" marT="6289" marB="0" anchor="b">
                    <a:lnL>
                      <a:noFill/>
                    </a:lnL>
                    <a:lnR>
                      <a:noFill/>
                    </a:lnR>
                    <a:lnT>
                      <a:noFill/>
                    </a:lnT>
                    <a:lnB>
                      <a:noFill/>
                    </a:lnB>
                  </a:tcPr>
                </a:tc>
                <a:tc>
                  <a:txBody>
                    <a:bodyPr/>
                    <a:lstStyle/>
                    <a:p>
                      <a:pPr algn="l" fontAlgn="b"/>
                      <a:endParaRPr lang="pl-PL" sz="700" b="0" i="0" u="none" strike="noStrike">
                        <a:latin typeface="Arial"/>
                      </a:endParaRPr>
                    </a:p>
                  </a:txBody>
                  <a:tcPr marL="6289" marR="6289" marT="6289" marB="0" anchor="b">
                    <a:lnL>
                      <a:noFill/>
                    </a:lnL>
                    <a:lnR>
                      <a:noFill/>
                    </a:lnR>
                    <a:lnT>
                      <a:noFill/>
                    </a:lnT>
                    <a:lnB>
                      <a:noFill/>
                    </a:lnB>
                  </a:tcPr>
                </a:tc>
                <a:tc>
                  <a:txBody>
                    <a:bodyPr/>
                    <a:lstStyle/>
                    <a:p>
                      <a:pPr algn="l" fontAlgn="b"/>
                      <a:endParaRPr lang="pl-PL" sz="700" b="0" i="0" u="none" strike="noStrike">
                        <a:latin typeface="Arial"/>
                      </a:endParaRPr>
                    </a:p>
                  </a:txBody>
                  <a:tcPr marL="6289" marR="6289" marT="6289" marB="0" anchor="b">
                    <a:lnL>
                      <a:noFill/>
                    </a:lnL>
                    <a:lnR>
                      <a:noFill/>
                    </a:lnR>
                    <a:lnT>
                      <a:noFill/>
                    </a:lnT>
                    <a:lnB>
                      <a:noFill/>
                    </a:lnB>
                  </a:tcPr>
                </a:tc>
                <a:tc>
                  <a:txBody>
                    <a:bodyPr/>
                    <a:lstStyle/>
                    <a:p>
                      <a:pPr algn="l" fontAlgn="b"/>
                      <a:endParaRPr lang="pl-PL" sz="700" b="0" i="0" u="none" strike="noStrike">
                        <a:latin typeface="Arial"/>
                      </a:endParaRPr>
                    </a:p>
                  </a:txBody>
                  <a:tcPr marL="6289" marR="6289" marT="6289" marB="0" anchor="b">
                    <a:lnL>
                      <a:noFill/>
                    </a:lnL>
                    <a:lnR>
                      <a:noFill/>
                    </a:lnR>
                    <a:lnT>
                      <a:noFill/>
                    </a:lnT>
                    <a:lnB>
                      <a:noFill/>
                    </a:lnB>
                  </a:tcPr>
                </a:tc>
                <a:tc>
                  <a:txBody>
                    <a:bodyPr/>
                    <a:lstStyle/>
                    <a:p>
                      <a:pPr algn="l" fontAlgn="b"/>
                      <a:endParaRPr lang="pl-PL" sz="700" b="0" i="0" u="none" strike="noStrike">
                        <a:latin typeface="Arial"/>
                      </a:endParaRPr>
                    </a:p>
                  </a:txBody>
                  <a:tcPr marL="6289" marR="6289" marT="6289" marB="0" anchor="b">
                    <a:lnL>
                      <a:noFill/>
                    </a:lnL>
                    <a:lnR>
                      <a:noFill/>
                    </a:lnR>
                    <a:lnT>
                      <a:noFill/>
                    </a:lnT>
                    <a:lnB>
                      <a:noFill/>
                    </a:lnB>
                  </a:tcPr>
                </a:tc>
                <a:tc>
                  <a:txBody>
                    <a:bodyPr/>
                    <a:lstStyle/>
                    <a:p>
                      <a:pPr algn="l" fontAlgn="b"/>
                      <a:endParaRPr lang="pl-PL" sz="700" b="0" i="0" u="none" strike="noStrike">
                        <a:latin typeface="Arial"/>
                      </a:endParaRPr>
                    </a:p>
                  </a:txBody>
                  <a:tcPr marL="6289" marR="6289" marT="6289" marB="0" anchor="b">
                    <a:lnL>
                      <a:noFill/>
                    </a:lnL>
                    <a:lnR>
                      <a:noFill/>
                    </a:lnR>
                    <a:lnT>
                      <a:noFill/>
                    </a:lnT>
                    <a:lnB>
                      <a:noFill/>
                    </a:lnB>
                  </a:tcPr>
                </a:tc>
                <a:tc>
                  <a:txBody>
                    <a:bodyPr/>
                    <a:lstStyle/>
                    <a:p>
                      <a:pPr algn="l" fontAlgn="b"/>
                      <a:endParaRPr lang="pl-PL" sz="700" b="0" i="0" u="none" strike="noStrike">
                        <a:latin typeface="Arial"/>
                      </a:endParaRPr>
                    </a:p>
                  </a:txBody>
                  <a:tcPr marL="6289" marR="6289" marT="6289" marB="0" anchor="b">
                    <a:lnL>
                      <a:noFill/>
                    </a:lnL>
                    <a:lnR>
                      <a:noFill/>
                    </a:lnR>
                    <a:lnT>
                      <a:noFill/>
                    </a:lnT>
                    <a:lnB>
                      <a:noFill/>
                    </a:lnB>
                  </a:tcPr>
                </a:tc>
                <a:tc>
                  <a:txBody>
                    <a:bodyPr/>
                    <a:lstStyle/>
                    <a:p>
                      <a:pPr algn="l" fontAlgn="b"/>
                      <a:endParaRPr lang="pl-PL" sz="700" b="0" i="0" u="none" strike="noStrike">
                        <a:latin typeface="Arial"/>
                      </a:endParaRPr>
                    </a:p>
                  </a:txBody>
                  <a:tcPr marL="6289" marR="6289" marT="6289" marB="0" anchor="b">
                    <a:lnL>
                      <a:noFill/>
                    </a:lnL>
                    <a:lnR>
                      <a:noFill/>
                    </a:lnR>
                    <a:lnT>
                      <a:noFill/>
                    </a:lnT>
                    <a:lnB>
                      <a:noFill/>
                    </a:lnB>
                  </a:tcPr>
                </a:tc>
                <a:tc>
                  <a:txBody>
                    <a:bodyPr/>
                    <a:lstStyle/>
                    <a:p>
                      <a:pPr algn="l" fontAlgn="b"/>
                      <a:endParaRPr lang="pl-PL" sz="700" b="0" i="0" u="none" strike="noStrike">
                        <a:latin typeface="Arial"/>
                      </a:endParaRPr>
                    </a:p>
                  </a:txBody>
                  <a:tcPr marL="6289" marR="6289" marT="6289" marB="0" anchor="b">
                    <a:lnL>
                      <a:noFill/>
                    </a:lnL>
                    <a:lnR>
                      <a:noFill/>
                    </a:lnR>
                    <a:lnT>
                      <a:noFill/>
                    </a:lnT>
                    <a:lnB>
                      <a:noFill/>
                    </a:lnB>
                  </a:tcPr>
                </a:tc>
                <a:tc>
                  <a:txBody>
                    <a:bodyPr/>
                    <a:lstStyle/>
                    <a:p>
                      <a:pPr algn="l" fontAlgn="b"/>
                      <a:endParaRPr lang="pl-PL" sz="700" b="0" i="0" u="none" strike="noStrike">
                        <a:latin typeface="Arial"/>
                      </a:endParaRPr>
                    </a:p>
                  </a:txBody>
                  <a:tcPr marL="6289" marR="6289" marT="6289" marB="0" anchor="b">
                    <a:lnL>
                      <a:noFill/>
                    </a:lnL>
                    <a:lnR>
                      <a:noFill/>
                    </a:lnR>
                    <a:lnT>
                      <a:noFill/>
                    </a:lnT>
                    <a:lnB>
                      <a:noFill/>
                    </a:lnB>
                  </a:tcPr>
                </a:tc>
                <a:tc>
                  <a:txBody>
                    <a:bodyPr/>
                    <a:lstStyle/>
                    <a:p>
                      <a:pPr algn="l" fontAlgn="b"/>
                      <a:endParaRPr lang="pl-PL" sz="700" b="0" i="0" u="none" strike="noStrike">
                        <a:latin typeface="Arial"/>
                      </a:endParaRPr>
                    </a:p>
                  </a:txBody>
                  <a:tcPr marL="6289" marR="6289" marT="6289" marB="0" anchor="b">
                    <a:lnL>
                      <a:noFill/>
                    </a:lnL>
                    <a:lnR>
                      <a:noFill/>
                    </a:lnR>
                    <a:lnT>
                      <a:noFill/>
                    </a:lnT>
                    <a:lnB>
                      <a:noFill/>
                    </a:lnB>
                  </a:tcPr>
                </a:tc>
              </a:tr>
              <a:tr h="160335">
                <a:tc gridSpan="12">
                  <a:txBody>
                    <a:bodyPr/>
                    <a:lstStyle/>
                    <a:p>
                      <a:pPr algn="ctr" fontAlgn="ctr"/>
                      <a:r>
                        <a:rPr lang="pl-PL" sz="700" b="0" i="0" u="none" strike="noStrike">
                          <a:latin typeface="Arial"/>
                        </a:rPr>
                        <a:t>Liczba złożonych </a:t>
                      </a:r>
                      <a:r>
                        <a:rPr lang="pl-PL" sz="700" b="0" i="1" u="sng" strike="noStrike">
                          <a:latin typeface="Arial"/>
                        </a:rPr>
                        <a:t>wniosków nowych</a:t>
                      </a:r>
                      <a:r>
                        <a:rPr lang="pl-PL" sz="700" b="0" i="0" u="none" strike="noStrike">
                          <a:latin typeface="Arial"/>
                        </a:rPr>
                        <a:t> i liczba zadeklarowanych pakietów </a:t>
                      </a:r>
                      <a:r>
                        <a:rPr lang="pl-PL" sz="700" b="0" i="1" u="sng" strike="noStrike">
                          <a:latin typeface="Arial"/>
                        </a:rPr>
                        <a:t>w ramach kampanii 2015</a:t>
                      </a:r>
                      <a:endParaRPr lang="pl-PL" sz="700" b="0" i="0" u="none" strike="noStrike">
                        <a:latin typeface="Arial"/>
                      </a:endParaRPr>
                    </a:p>
                  </a:txBody>
                  <a:tcPr marL="6289" marR="6289" marT="6289" marB="0" anchor="ctr">
                    <a:lnL>
                      <a:noFill/>
                    </a:lnL>
                    <a:lnR>
                      <a:noFill/>
                    </a:lnR>
                    <a:lnT>
                      <a:noFill/>
                    </a:lnT>
                    <a:lnB>
                      <a:noFill/>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r>
              <a:tr h="0">
                <a:tc>
                  <a:txBody>
                    <a:bodyPr/>
                    <a:lstStyle/>
                    <a:p>
                      <a:pPr algn="l" fontAlgn="b"/>
                      <a:endParaRPr lang="pl-PL" sz="700" b="0" i="0" u="none" strike="noStrike">
                        <a:latin typeface="Arial"/>
                      </a:endParaRPr>
                    </a:p>
                  </a:txBody>
                  <a:tcPr marL="6289" marR="6289" marT="628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pl-PL" sz="700" b="0" i="0" u="none" strike="noStrike">
                          <a:latin typeface="Arial"/>
                        </a:rPr>
                        <a:t> </a:t>
                      </a:r>
                    </a:p>
                  </a:txBody>
                  <a:tcPr marL="6289" marR="6289" marT="6289"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pl-PL" sz="700" b="0" i="0" u="none" strike="noStrike">
                          <a:latin typeface="Arial"/>
                        </a:rPr>
                        <a:t> </a:t>
                      </a:r>
                    </a:p>
                  </a:txBody>
                  <a:tcPr marL="6289" marR="6289" marT="6289"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pl-PL" sz="700" b="0" i="0" u="none" strike="noStrike">
                        <a:latin typeface="Arial"/>
                      </a:endParaRPr>
                    </a:p>
                  </a:txBody>
                  <a:tcPr marL="6289" marR="6289" marT="6289"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pl-PL" sz="700" b="0" i="0" u="none" strike="noStrike">
                          <a:latin typeface="Arial"/>
                        </a:rPr>
                        <a:t>narastająco, wg stanu na dzień:</a:t>
                      </a:r>
                    </a:p>
                  </a:txBody>
                  <a:tcPr marL="6289" marR="6289" marT="6289" marB="0" anchor="ctr">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ctr" fontAlgn="t"/>
                      <a:r>
                        <a:rPr lang="pl-PL" sz="700" b="1" i="0" u="none" strike="noStrike">
                          <a:latin typeface="Arial"/>
                        </a:rPr>
                        <a:t>31.07.2015 r.</a:t>
                      </a:r>
                    </a:p>
                  </a:txBody>
                  <a:tcPr marL="6289" marR="6289" marT="6289"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pl-PL"/>
                    </a:p>
                  </a:txBody>
                  <a:tcPr/>
                </a:tc>
                <a:tc>
                  <a:txBody>
                    <a:bodyPr/>
                    <a:lstStyle/>
                    <a:p>
                      <a:pPr algn="l" fontAlgn="t"/>
                      <a:r>
                        <a:rPr lang="pl-PL" sz="700" b="1" i="0" u="none" strike="noStrike">
                          <a:latin typeface="Arial"/>
                        </a:rPr>
                        <a:t> </a:t>
                      </a:r>
                    </a:p>
                  </a:txBody>
                  <a:tcPr marL="6289" marR="6289" marT="6289"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pl-PL" sz="700" b="0" i="0" u="none" strike="noStrike">
                        <a:latin typeface="Arial"/>
                      </a:endParaRPr>
                    </a:p>
                  </a:txBody>
                  <a:tcPr marL="6289" marR="6289" marT="6289"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pl-PL" sz="700" b="0" i="0" u="none" strike="noStrike">
                        <a:latin typeface="Arial"/>
                      </a:endParaRPr>
                    </a:p>
                  </a:txBody>
                  <a:tcPr marL="6289" marR="6289" marT="6289"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pl-PL" sz="700" b="0" i="0" u="none" strike="noStrike">
                        <a:latin typeface="Arial"/>
                      </a:endParaRPr>
                    </a:p>
                  </a:txBody>
                  <a:tcPr marL="6289" marR="6289" marT="6289"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pl-PL" sz="700" b="0" i="0" u="none" strike="noStrike">
                        <a:latin typeface="Arial"/>
                      </a:endParaRPr>
                    </a:p>
                  </a:txBody>
                  <a:tcPr marL="6289" marR="6289" marT="6289" marB="0" anchor="b">
                    <a:lnL>
                      <a:noFill/>
                    </a:lnL>
                    <a:lnR>
                      <a:noFill/>
                    </a:lnR>
                    <a:lnT>
                      <a:noFill/>
                    </a:lnT>
                    <a:lnB w="12700" cap="flat" cmpd="sng" algn="ctr">
                      <a:solidFill>
                        <a:srgbClr val="000000"/>
                      </a:solidFill>
                      <a:prstDash val="solid"/>
                      <a:round/>
                      <a:headEnd type="none" w="med" len="med"/>
                      <a:tailEnd type="none" w="med" len="med"/>
                    </a:lnB>
                  </a:tcPr>
                </a:tc>
              </a:tr>
              <a:tr h="570080">
                <a:tc rowSpan="3">
                  <a:txBody>
                    <a:bodyPr/>
                    <a:lstStyle/>
                    <a:p>
                      <a:pPr algn="ctr" fontAlgn="ctr"/>
                      <a:r>
                        <a:rPr lang="nn-NO" sz="1050" b="1" i="0" u="none" strike="noStrike" dirty="0">
                          <a:latin typeface="Arial C"/>
                        </a:rPr>
                        <a:t>1. Nr OR</a:t>
                      </a:r>
                      <a:br>
                        <a:rPr lang="nn-NO" sz="1050" b="1" i="0" u="none" strike="noStrike" dirty="0">
                          <a:latin typeface="Arial C"/>
                        </a:rPr>
                      </a:br>
                      <a:r>
                        <a:rPr lang="nn-NO" sz="1050" b="1" i="0" u="none" strike="noStrike" dirty="0">
                          <a:latin typeface="Arial C"/>
                        </a:rPr>
                        <a:t>/</a:t>
                      </a:r>
                      <a:br>
                        <a:rPr lang="nn-NO" sz="1050" b="1" i="0" u="none" strike="noStrike" dirty="0">
                          <a:latin typeface="Arial C"/>
                        </a:rPr>
                      </a:br>
                      <a:r>
                        <a:rPr lang="nn-NO" sz="1050" b="1" i="0" u="none" strike="noStrike" dirty="0">
                          <a:latin typeface="Arial C"/>
                        </a:rPr>
                        <a:t>2. Nr BP</a:t>
                      </a:r>
                    </a:p>
                  </a:txBody>
                  <a:tcPr marL="6289" marR="6289" marT="62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rowSpan="3">
                  <a:txBody>
                    <a:bodyPr/>
                    <a:lstStyle/>
                    <a:p>
                      <a:pPr algn="ctr" fontAlgn="ctr"/>
                      <a:r>
                        <a:rPr lang="pl-PL" sz="1050" b="1" i="0" u="none" strike="noStrike" dirty="0">
                          <a:latin typeface="Arial C"/>
                        </a:rPr>
                        <a:t>Województwo</a:t>
                      </a:r>
                      <a:br>
                        <a:rPr lang="pl-PL" sz="1050" b="1" i="0" u="none" strike="noStrike" dirty="0">
                          <a:latin typeface="Arial C"/>
                        </a:rPr>
                      </a:br>
                      <a:r>
                        <a:rPr lang="pl-PL" sz="1050" b="1" i="0" u="none" strike="noStrike" dirty="0">
                          <a:latin typeface="Arial C"/>
                        </a:rPr>
                        <a:t>/</a:t>
                      </a:r>
                      <a:br>
                        <a:rPr lang="pl-PL" sz="1050" b="1" i="0" u="none" strike="noStrike" dirty="0">
                          <a:latin typeface="Arial C"/>
                        </a:rPr>
                      </a:br>
                      <a:r>
                        <a:rPr lang="pl-PL" sz="1050" b="1" i="0" u="none" strike="noStrike" dirty="0">
                          <a:latin typeface="Arial C"/>
                        </a:rPr>
                        <a:t>Powiat</a:t>
                      </a:r>
                    </a:p>
                  </a:txBody>
                  <a:tcPr marL="6289" marR="6289" marT="62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rowSpan="3">
                  <a:txBody>
                    <a:bodyPr/>
                    <a:lstStyle/>
                    <a:p>
                      <a:pPr algn="ctr" fontAlgn="ctr"/>
                      <a:r>
                        <a:rPr lang="pl-PL" sz="1050" b="1" i="0" u="none" strike="noStrike" dirty="0">
                          <a:latin typeface="Arial C"/>
                        </a:rPr>
                        <a:t>Liczba złożonych wniosków o przyznanie płatności</a:t>
                      </a:r>
                    </a:p>
                  </a:txBody>
                  <a:tcPr marL="6289" marR="6289" marT="62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gridSpan="6">
                  <a:txBody>
                    <a:bodyPr/>
                    <a:lstStyle/>
                    <a:p>
                      <a:pPr algn="ctr" fontAlgn="ctr"/>
                      <a:r>
                        <a:rPr lang="pl-PL" sz="1050" b="1" i="0" u="none" strike="noStrike">
                          <a:latin typeface="Arial C"/>
                        </a:rPr>
                        <a:t>Poddziałanie 10.1</a:t>
                      </a:r>
                      <a:br>
                        <a:rPr lang="pl-PL" sz="1050" b="1" i="0" u="none" strike="noStrike">
                          <a:latin typeface="Arial C"/>
                        </a:rPr>
                      </a:br>
                      <a:r>
                        <a:rPr lang="pl-PL" sz="1050" b="1" i="0" u="none" strike="noStrike">
                          <a:latin typeface="Arial C"/>
                        </a:rPr>
                        <a:t>Płatności z tytułu zobowiązań rolno-środowiskowo-klimatycznych</a:t>
                      </a:r>
                    </a:p>
                  </a:txBody>
                  <a:tcPr marL="6289" marR="6289" marT="62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gridSpan="3">
                  <a:txBody>
                    <a:bodyPr/>
                    <a:lstStyle/>
                    <a:p>
                      <a:pPr algn="ctr" fontAlgn="ctr"/>
                      <a:r>
                        <a:rPr lang="pl-PL" sz="1050" b="1" i="0" u="none" strike="noStrike">
                          <a:latin typeface="Arial C"/>
                        </a:rPr>
                        <a:t>Poddziałanie 10.2</a:t>
                      </a:r>
                      <a:br>
                        <a:rPr lang="pl-PL" sz="1050" b="1" i="0" u="none" strike="noStrike">
                          <a:latin typeface="Arial C"/>
                        </a:rPr>
                      </a:br>
                      <a:r>
                        <a:rPr lang="pl-PL" sz="1050" b="1" i="0" u="none" strike="noStrike">
                          <a:latin typeface="Arial C"/>
                        </a:rPr>
                        <a:t>Wsparcie dla ochrony oraz zrówno-ważonego użytkowania i rozwoju zasobów genetycznych w rolnictwie</a:t>
                      </a:r>
                    </a:p>
                  </a:txBody>
                  <a:tcPr marL="6289" marR="6289" marT="62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hMerge="1">
                  <a:txBody>
                    <a:bodyPr/>
                    <a:lstStyle/>
                    <a:p>
                      <a:endParaRPr lang="pl-PL"/>
                    </a:p>
                  </a:txBody>
                  <a:tcPr/>
                </a:tc>
                <a:tc hMerge="1">
                  <a:txBody>
                    <a:bodyPr/>
                    <a:lstStyle/>
                    <a:p>
                      <a:endParaRPr lang="pl-PL"/>
                    </a:p>
                  </a:txBody>
                  <a:tcPr/>
                </a:tc>
              </a:tr>
              <a:tr h="151428">
                <a:tc vMerge="1">
                  <a:txBody>
                    <a:bodyPr/>
                    <a:lstStyle/>
                    <a:p>
                      <a:endParaRPr lang="pl-PL"/>
                    </a:p>
                  </a:txBody>
                  <a:tcPr/>
                </a:tc>
                <a:tc vMerge="1">
                  <a:txBody>
                    <a:bodyPr/>
                    <a:lstStyle/>
                    <a:p>
                      <a:endParaRPr lang="pl-PL"/>
                    </a:p>
                  </a:txBody>
                  <a:tcPr/>
                </a:tc>
                <a:tc vMerge="1">
                  <a:txBody>
                    <a:bodyPr/>
                    <a:lstStyle/>
                    <a:p>
                      <a:endParaRPr lang="pl-PL"/>
                    </a:p>
                  </a:txBody>
                  <a:tcPr/>
                </a:tc>
                <a:tc rowSpan="2">
                  <a:txBody>
                    <a:bodyPr/>
                    <a:lstStyle/>
                    <a:p>
                      <a:pPr algn="ctr" fontAlgn="ctr"/>
                      <a:r>
                        <a:rPr lang="pl-PL" sz="1050" b="1" i="0" u="none" strike="noStrike" dirty="0">
                          <a:latin typeface="Arial C"/>
                        </a:rPr>
                        <a:t>Liczba złożonych wniosków</a:t>
                      </a:r>
                      <a:br>
                        <a:rPr lang="pl-PL" sz="1050" b="1" i="0" u="none" strike="noStrike" dirty="0">
                          <a:latin typeface="Arial C"/>
                        </a:rPr>
                      </a:br>
                      <a:r>
                        <a:rPr lang="pl-PL" sz="1050" b="1" i="0" u="none" strike="noStrike" dirty="0">
                          <a:latin typeface="Arial C"/>
                        </a:rPr>
                        <a:t>w</a:t>
                      </a:r>
                      <a:br>
                        <a:rPr lang="pl-PL" sz="1050" b="1" i="0" u="none" strike="noStrike" dirty="0">
                          <a:latin typeface="Arial C"/>
                        </a:rPr>
                      </a:br>
                      <a:r>
                        <a:rPr lang="pl-PL" sz="1050" b="1" i="0" u="none" strike="noStrike" dirty="0">
                          <a:latin typeface="Arial C"/>
                        </a:rPr>
                        <a:t>ramach </a:t>
                      </a:r>
                      <a:r>
                        <a:rPr lang="pl-PL" sz="1050" b="1" i="0" u="none" strike="noStrike" dirty="0" err="1">
                          <a:latin typeface="Arial C"/>
                        </a:rPr>
                        <a:t>poddziałania</a:t>
                      </a:r>
                      <a:endParaRPr lang="pl-PL" sz="1050" b="1" i="0" u="none" strike="noStrike" dirty="0">
                        <a:latin typeface="Arial C"/>
                      </a:endParaRPr>
                    </a:p>
                  </a:txBody>
                  <a:tcPr marL="6289" marR="6289" marT="62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b"/>
                      <a:r>
                        <a:rPr lang="pl-PL" sz="1050" b="0" i="0" u="none" strike="noStrike">
                          <a:latin typeface="Arial"/>
                        </a:rPr>
                        <a:t>Pakiet 1</a:t>
                      </a:r>
                    </a:p>
                  </a:txBody>
                  <a:tcPr marL="6289" marR="6289" marT="62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pl-PL" sz="1050" b="0" i="0" u="none" strike="noStrike">
                          <a:latin typeface="Arial"/>
                        </a:rPr>
                        <a:t>Pakiet 2</a:t>
                      </a:r>
                    </a:p>
                  </a:txBody>
                  <a:tcPr marL="6289" marR="6289" marT="62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pl-PL" sz="1050" b="0" i="0" u="none" strike="noStrike">
                          <a:latin typeface="Arial"/>
                        </a:rPr>
                        <a:t>Pakiet 3</a:t>
                      </a:r>
                    </a:p>
                  </a:txBody>
                  <a:tcPr marL="6289" marR="6289" marT="62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pl-PL" sz="1050" b="0" i="0" u="none" strike="noStrike">
                          <a:latin typeface="Arial"/>
                        </a:rPr>
                        <a:t>Pakiet 4</a:t>
                      </a:r>
                    </a:p>
                  </a:txBody>
                  <a:tcPr marL="6289" marR="6289" marT="62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pl-PL" sz="1050" b="0" i="0" u="none" strike="noStrike">
                          <a:latin typeface="Arial"/>
                        </a:rPr>
                        <a:t>Pakiet 5</a:t>
                      </a:r>
                    </a:p>
                  </a:txBody>
                  <a:tcPr marL="6289" marR="6289" marT="62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rowSpan="2">
                  <a:txBody>
                    <a:bodyPr/>
                    <a:lstStyle/>
                    <a:p>
                      <a:pPr algn="ctr" fontAlgn="ctr"/>
                      <a:r>
                        <a:rPr lang="pl-PL" sz="1050" b="1" i="0" u="none" strike="noStrike">
                          <a:latin typeface="Arial C"/>
                        </a:rPr>
                        <a:t>Liczba złożonych wniosków</a:t>
                      </a:r>
                      <a:br>
                        <a:rPr lang="pl-PL" sz="1050" b="1" i="0" u="none" strike="noStrike">
                          <a:latin typeface="Arial C"/>
                        </a:rPr>
                      </a:br>
                      <a:r>
                        <a:rPr lang="pl-PL" sz="1050" b="1" i="0" u="none" strike="noStrike">
                          <a:latin typeface="Arial C"/>
                        </a:rPr>
                        <a:t>w</a:t>
                      </a:r>
                      <a:br>
                        <a:rPr lang="pl-PL" sz="1050" b="1" i="0" u="none" strike="noStrike">
                          <a:latin typeface="Arial C"/>
                        </a:rPr>
                      </a:br>
                      <a:r>
                        <a:rPr lang="pl-PL" sz="1050" b="1" i="0" u="none" strike="noStrike">
                          <a:latin typeface="Arial C"/>
                        </a:rPr>
                        <a:t>ramach poddziałania</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b"/>
                      <a:r>
                        <a:rPr lang="pl-PL" sz="1050" b="0" i="0" u="none" strike="noStrike">
                          <a:latin typeface="Arial"/>
                        </a:rPr>
                        <a:t>Pakiet 6</a:t>
                      </a:r>
                    </a:p>
                  </a:txBody>
                  <a:tcPr marL="6289" marR="6289" marT="62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pl-PL" sz="1050" b="0" i="0" u="none" strike="noStrike">
                          <a:latin typeface="Arial"/>
                        </a:rPr>
                        <a:t>Pakiet 7</a:t>
                      </a:r>
                    </a:p>
                  </a:txBody>
                  <a:tcPr marL="6289" marR="6289" marT="628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r>
              <a:tr h="819491">
                <a:tc vMerge="1">
                  <a:txBody>
                    <a:bodyPr/>
                    <a:lstStyle/>
                    <a:p>
                      <a:endParaRPr lang="pl-PL"/>
                    </a:p>
                  </a:txBody>
                  <a:tcPr/>
                </a:tc>
                <a:tc vMerge="1">
                  <a:txBody>
                    <a:bodyPr/>
                    <a:lstStyle/>
                    <a:p>
                      <a:endParaRPr lang="pl-PL"/>
                    </a:p>
                  </a:txBody>
                  <a:tcPr/>
                </a:tc>
                <a:tc vMerge="1">
                  <a:txBody>
                    <a:bodyPr/>
                    <a:lstStyle/>
                    <a:p>
                      <a:endParaRPr lang="pl-PL"/>
                    </a:p>
                  </a:txBody>
                  <a:tcPr/>
                </a:tc>
                <a:tc vMerge="1">
                  <a:txBody>
                    <a:bodyPr/>
                    <a:lstStyle/>
                    <a:p>
                      <a:endParaRPr lang="pl-PL"/>
                    </a:p>
                  </a:txBody>
                  <a:tcPr/>
                </a:tc>
                <a:tc>
                  <a:txBody>
                    <a:bodyPr/>
                    <a:lstStyle/>
                    <a:p>
                      <a:pPr algn="ctr" fontAlgn="ctr"/>
                      <a:r>
                        <a:rPr lang="pl-PL" sz="1050" b="0" i="0" u="none" strike="noStrike" dirty="0">
                          <a:latin typeface="Arial C"/>
                        </a:rPr>
                        <a:t>Rolnictwo zrównoważone</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1050" b="0" i="0" u="none" strike="noStrike" dirty="0">
                          <a:latin typeface="Arial C"/>
                        </a:rPr>
                        <a:t>Ochrona gleb</a:t>
                      </a:r>
                      <a:br>
                        <a:rPr lang="pl-PL" sz="1050" b="0" i="0" u="none" strike="noStrike" dirty="0">
                          <a:latin typeface="Arial C"/>
                        </a:rPr>
                      </a:br>
                      <a:r>
                        <a:rPr lang="pl-PL" sz="1050" b="0" i="0" u="none" strike="noStrike" dirty="0">
                          <a:latin typeface="Arial C"/>
                        </a:rPr>
                        <a:t>i wód</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1050" b="0" i="0" u="none" strike="noStrike" dirty="0">
                          <a:latin typeface="Arial C"/>
                        </a:rPr>
                        <a:t>Zachowanie sadów tradycyjnych odmian drzew owocowych</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1050" b="0" i="0" u="none" strike="noStrike" dirty="0">
                          <a:latin typeface="Arial C"/>
                        </a:rPr>
                        <a:t>Cenne siedliska</a:t>
                      </a:r>
                      <a:br>
                        <a:rPr lang="pl-PL" sz="1050" b="0" i="0" u="none" strike="noStrike" dirty="0">
                          <a:latin typeface="Arial C"/>
                        </a:rPr>
                      </a:br>
                      <a:r>
                        <a:rPr lang="pl-PL" sz="1050" b="0" i="0" u="none" strike="noStrike" dirty="0">
                          <a:latin typeface="Arial C"/>
                        </a:rPr>
                        <a:t>i zagrożone gatunki ptaków na obszarach NATURA 2000</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1050" b="0" i="0" u="none" strike="noStrike" dirty="0">
                          <a:latin typeface="Arial C"/>
                        </a:rPr>
                        <a:t>Cenne siedliska</a:t>
                      </a:r>
                      <a:br>
                        <a:rPr lang="pl-PL" sz="1050" b="0" i="0" u="none" strike="noStrike" dirty="0">
                          <a:latin typeface="Arial C"/>
                        </a:rPr>
                      </a:br>
                      <a:r>
                        <a:rPr lang="pl-PL" sz="1050" b="0" i="0" u="none" strike="noStrike" dirty="0">
                          <a:latin typeface="Arial C"/>
                        </a:rPr>
                        <a:t>poza obszarami NATURA 2000</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vMerge="1">
                  <a:txBody>
                    <a:bodyPr/>
                    <a:lstStyle/>
                    <a:p>
                      <a:endParaRPr lang="pl-PL"/>
                    </a:p>
                  </a:txBody>
                  <a:tcPr/>
                </a:tc>
                <a:tc>
                  <a:txBody>
                    <a:bodyPr/>
                    <a:lstStyle/>
                    <a:p>
                      <a:pPr algn="ctr" fontAlgn="ctr"/>
                      <a:r>
                        <a:rPr lang="pl-PL" sz="1050" b="0" i="0" u="none" strike="noStrike" dirty="0">
                          <a:latin typeface="Arial C"/>
                        </a:rPr>
                        <a:t>Zachowanie zagrożonych zasobów genetycznych roślin</a:t>
                      </a:r>
                      <a:br>
                        <a:rPr lang="pl-PL" sz="1050" b="0" i="0" u="none" strike="noStrike" dirty="0">
                          <a:latin typeface="Arial C"/>
                        </a:rPr>
                      </a:br>
                      <a:r>
                        <a:rPr lang="pl-PL" sz="1050" b="0" i="0" u="none" strike="noStrike" dirty="0">
                          <a:latin typeface="Arial C"/>
                        </a:rPr>
                        <a:t>w rolnictwie</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1050" b="0" i="0" u="none" strike="noStrike" dirty="0">
                          <a:latin typeface="Arial C"/>
                        </a:rPr>
                        <a:t>Zachowanie zagrożonych zasobów genetycznych zwierząt</a:t>
                      </a:r>
                      <a:br>
                        <a:rPr lang="pl-PL" sz="1050" b="0" i="0" u="none" strike="noStrike" dirty="0">
                          <a:latin typeface="Arial C"/>
                        </a:rPr>
                      </a:br>
                      <a:r>
                        <a:rPr lang="pl-PL" sz="1050" b="0" i="0" u="none" strike="noStrike" dirty="0">
                          <a:latin typeface="Arial C"/>
                        </a:rPr>
                        <a:t>w rolnictwie</a:t>
                      </a:r>
                    </a:p>
                  </a:txBody>
                  <a:tcPr marL="6289" marR="6289" marT="62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r>
              <a:tr h="160009">
                <a:tc>
                  <a:txBody>
                    <a:bodyPr/>
                    <a:lstStyle/>
                    <a:p>
                      <a:pPr algn="ctr" fontAlgn="ctr"/>
                      <a:r>
                        <a:rPr lang="pl-PL" sz="700" b="0" i="0" u="none" strike="noStrike">
                          <a:latin typeface="Arial"/>
                        </a:rPr>
                        <a:t>1</a:t>
                      </a:r>
                    </a:p>
                  </a:txBody>
                  <a:tcPr marL="6289" marR="6289" marT="62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r>
                        <a:rPr lang="pl-PL" sz="700" b="0" i="0" u="none" strike="noStrike">
                          <a:latin typeface="Arial"/>
                        </a:rPr>
                        <a:t>Dolnośląskie</a:t>
                      </a:r>
                    </a:p>
                  </a:txBody>
                  <a:tcPr marL="6289" marR="6289" marT="62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728</a:t>
                      </a:r>
                    </a:p>
                  </a:txBody>
                  <a:tcPr marL="6289" marR="6289" marT="62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642</a:t>
                      </a:r>
                    </a:p>
                  </a:txBody>
                  <a:tcPr marL="6289" marR="6289" marT="62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40</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24</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4</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325</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329</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46</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15</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31</a:t>
                      </a:r>
                    </a:p>
                  </a:txBody>
                  <a:tcPr marL="6289" marR="6289" marT="62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r>
              <a:tr h="160335">
                <a:tc>
                  <a:txBody>
                    <a:bodyPr/>
                    <a:lstStyle/>
                    <a:p>
                      <a:pPr algn="ctr" fontAlgn="ctr"/>
                      <a:r>
                        <a:rPr lang="pl-PL" sz="700" b="0" i="0" u="none" strike="noStrike">
                          <a:latin typeface="Arial"/>
                        </a:rPr>
                        <a:t>2</a:t>
                      </a:r>
                    </a:p>
                  </a:txBody>
                  <a:tcPr marL="6289" marR="6289" marT="62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r>
                        <a:rPr lang="pl-PL" sz="700" b="0" i="0" u="none" strike="noStrike">
                          <a:latin typeface="Arial"/>
                        </a:rPr>
                        <a:t>Kujawsko-Pomorskie</a:t>
                      </a:r>
                    </a:p>
                  </a:txBody>
                  <a:tcPr marL="6289" marR="6289" marT="62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820</a:t>
                      </a:r>
                    </a:p>
                  </a:txBody>
                  <a:tcPr marL="6289" marR="6289" marT="62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783</a:t>
                      </a:r>
                    </a:p>
                  </a:txBody>
                  <a:tcPr marL="6289" marR="6289" marT="62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542</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56</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5</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152</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72</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14</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3</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11</a:t>
                      </a:r>
                    </a:p>
                  </a:txBody>
                  <a:tcPr marL="6289" marR="6289" marT="62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r>
              <a:tr h="160009">
                <a:tc>
                  <a:txBody>
                    <a:bodyPr/>
                    <a:lstStyle/>
                    <a:p>
                      <a:pPr algn="ctr" fontAlgn="ctr"/>
                      <a:r>
                        <a:rPr lang="pl-PL" sz="700" b="0" i="0" u="none" strike="noStrike">
                          <a:latin typeface="Arial"/>
                        </a:rPr>
                        <a:t>3</a:t>
                      </a:r>
                    </a:p>
                  </a:txBody>
                  <a:tcPr marL="6289" marR="6289" marT="62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r>
                        <a:rPr lang="pl-PL" sz="700" b="0" i="0" u="none" strike="noStrike">
                          <a:latin typeface="Arial"/>
                        </a:rPr>
                        <a:t>Lubelskie</a:t>
                      </a:r>
                    </a:p>
                  </a:txBody>
                  <a:tcPr marL="6289" marR="6289" marT="62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1 626</a:t>
                      </a:r>
                    </a:p>
                  </a:txBody>
                  <a:tcPr marL="6289" marR="6289" marT="62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1 377</a:t>
                      </a:r>
                    </a:p>
                  </a:txBody>
                  <a:tcPr marL="6289" marR="6289" marT="62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390</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81</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22</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524</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582</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214</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134</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80</a:t>
                      </a:r>
                    </a:p>
                  </a:txBody>
                  <a:tcPr marL="6289" marR="6289" marT="62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r>
              <a:tr h="160009">
                <a:tc>
                  <a:txBody>
                    <a:bodyPr/>
                    <a:lstStyle/>
                    <a:p>
                      <a:pPr algn="ctr" fontAlgn="ctr"/>
                      <a:r>
                        <a:rPr lang="pl-PL" sz="700" b="0" i="0" u="none" strike="noStrike">
                          <a:latin typeface="Arial"/>
                        </a:rPr>
                        <a:t>4</a:t>
                      </a:r>
                    </a:p>
                  </a:txBody>
                  <a:tcPr marL="6289" marR="6289" marT="62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r>
                        <a:rPr lang="pl-PL" sz="700" b="0" i="0" u="none" strike="noStrike">
                          <a:latin typeface="Arial"/>
                        </a:rPr>
                        <a:t>Lubuskie</a:t>
                      </a:r>
                    </a:p>
                  </a:txBody>
                  <a:tcPr marL="6289" marR="6289" marT="62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438</a:t>
                      </a:r>
                    </a:p>
                  </a:txBody>
                  <a:tcPr marL="6289" marR="6289" marT="62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422</a:t>
                      </a:r>
                    </a:p>
                  </a:txBody>
                  <a:tcPr marL="6289" marR="6289" marT="62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29</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271</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159</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15</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5</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10</a:t>
                      </a:r>
                    </a:p>
                  </a:txBody>
                  <a:tcPr marL="6289" marR="6289" marT="62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r>
              <a:tr h="160009">
                <a:tc>
                  <a:txBody>
                    <a:bodyPr/>
                    <a:lstStyle/>
                    <a:p>
                      <a:pPr algn="ctr" fontAlgn="ctr"/>
                      <a:r>
                        <a:rPr lang="pl-PL" sz="700" b="0" i="0" u="none" strike="noStrike">
                          <a:latin typeface="Arial"/>
                        </a:rPr>
                        <a:t>5</a:t>
                      </a:r>
                    </a:p>
                  </a:txBody>
                  <a:tcPr marL="6289" marR="6289" marT="62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r>
                        <a:rPr lang="pl-PL" sz="700" b="0" i="0" u="none" strike="noStrike">
                          <a:latin typeface="Arial"/>
                        </a:rPr>
                        <a:t>Łódzkie</a:t>
                      </a:r>
                    </a:p>
                  </a:txBody>
                  <a:tcPr marL="6289" marR="6289" marT="62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269</a:t>
                      </a:r>
                    </a:p>
                  </a:txBody>
                  <a:tcPr marL="6289" marR="6289" marT="62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221</a:t>
                      </a:r>
                    </a:p>
                  </a:txBody>
                  <a:tcPr marL="6289" marR="6289" marT="62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83</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20</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4</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69</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60</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40</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16</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24</a:t>
                      </a:r>
                    </a:p>
                  </a:txBody>
                  <a:tcPr marL="6289" marR="6289" marT="62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r>
              <a:tr h="160335">
                <a:tc>
                  <a:txBody>
                    <a:bodyPr/>
                    <a:lstStyle/>
                    <a:p>
                      <a:pPr algn="ctr" fontAlgn="ctr"/>
                      <a:r>
                        <a:rPr lang="pl-PL" sz="700" b="0" i="0" u="none" strike="noStrike">
                          <a:latin typeface="Arial"/>
                        </a:rPr>
                        <a:t>6</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r>
                        <a:rPr lang="pl-PL" sz="700" b="0" i="0" u="none" strike="noStrike">
                          <a:latin typeface="Arial"/>
                        </a:rPr>
                        <a:t>Małopolskie</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843</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580</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14</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83</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58</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267</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208</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266</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264</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r>
              <a:tr h="160009">
                <a:tc>
                  <a:txBody>
                    <a:bodyPr/>
                    <a:lstStyle/>
                    <a:p>
                      <a:pPr algn="ctr" fontAlgn="ctr"/>
                      <a:r>
                        <a:rPr lang="pl-PL" sz="700" b="0" i="0" u="none" strike="noStrike">
                          <a:latin typeface="Arial"/>
                        </a:rPr>
                        <a:t>7</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l" fontAlgn="ctr"/>
                      <a:r>
                        <a:rPr lang="pl-PL" sz="700" b="0" i="0" u="none" strike="noStrike">
                          <a:latin typeface="Arial"/>
                        </a:rPr>
                        <a:t>Mazowieckie</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1 143</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1 025</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119</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112</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20</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649</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183</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79</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24</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55</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r>
              <a:tr h="160335">
                <a:tc>
                  <a:txBody>
                    <a:bodyPr/>
                    <a:lstStyle/>
                    <a:p>
                      <a:pPr algn="ctr" fontAlgn="ctr"/>
                      <a:r>
                        <a:rPr lang="pl-PL" sz="700" b="0" i="0" u="none" strike="noStrike">
                          <a:latin typeface="Arial"/>
                        </a:rPr>
                        <a:t>8</a:t>
                      </a:r>
                    </a:p>
                  </a:txBody>
                  <a:tcPr marL="6289" marR="6289" marT="62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r>
                        <a:rPr lang="pl-PL" sz="700" b="0" i="0" u="none" strike="noStrike">
                          <a:latin typeface="Arial"/>
                        </a:rPr>
                        <a:t>Opolskie</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115</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97</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69</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4</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0</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7</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20</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6</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0</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6</a:t>
                      </a:r>
                    </a:p>
                  </a:txBody>
                  <a:tcPr marL="6289" marR="6289" marT="62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r>
              <a:tr h="160009">
                <a:tc>
                  <a:txBody>
                    <a:bodyPr/>
                    <a:lstStyle/>
                    <a:p>
                      <a:pPr algn="ctr" fontAlgn="ctr"/>
                      <a:r>
                        <a:rPr lang="pl-PL" sz="700" b="0" i="0" u="none" strike="noStrike">
                          <a:latin typeface="Arial"/>
                        </a:rPr>
                        <a:t>9</a:t>
                      </a:r>
                    </a:p>
                  </a:txBody>
                  <a:tcPr marL="6289" marR="6289" marT="62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r>
                        <a:rPr lang="pl-PL" sz="700" b="0" i="0" u="none" strike="noStrike">
                          <a:latin typeface="Arial"/>
                        </a:rPr>
                        <a:t>Podkarpackie</a:t>
                      </a:r>
                    </a:p>
                  </a:txBody>
                  <a:tcPr marL="6289" marR="6289" marT="62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1 787</a:t>
                      </a:r>
                    </a:p>
                  </a:txBody>
                  <a:tcPr marL="6289" marR="6289" marT="62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1 681</a:t>
                      </a:r>
                    </a:p>
                  </a:txBody>
                  <a:tcPr marL="6289" marR="6289" marT="62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61</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36</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31</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850</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896</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80</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30</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50</a:t>
                      </a:r>
                    </a:p>
                  </a:txBody>
                  <a:tcPr marL="6289" marR="6289" marT="62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r>
              <a:tr h="160335">
                <a:tc>
                  <a:txBody>
                    <a:bodyPr/>
                    <a:lstStyle/>
                    <a:p>
                      <a:pPr algn="ctr" fontAlgn="ctr"/>
                      <a:r>
                        <a:rPr lang="pl-PL" sz="700" b="0" i="0" u="none" strike="noStrike">
                          <a:latin typeface="Arial"/>
                        </a:rPr>
                        <a:t>10</a:t>
                      </a:r>
                    </a:p>
                  </a:txBody>
                  <a:tcPr marL="6289" marR="6289" marT="62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r>
                        <a:rPr lang="pl-PL" sz="700" b="0" i="0" u="none" strike="noStrike">
                          <a:latin typeface="Arial"/>
                        </a:rPr>
                        <a:t>Podlaskie</a:t>
                      </a:r>
                    </a:p>
                  </a:txBody>
                  <a:tcPr marL="6289" marR="6289" marT="62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1 233</a:t>
                      </a:r>
                    </a:p>
                  </a:txBody>
                  <a:tcPr marL="6289" marR="6289" marT="62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1 104</a:t>
                      </a:r>
                    </a:p>
                  </a:txBody>
                  <a:tcPr marL="6289" marR="6289" marT="62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90</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31</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15</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829</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244</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90</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10</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81</a:t>
                      </a:r>
                    </a:p>
                  </a:txBody>
                  <a:tcPr marL="6289" marR="6289" marT="62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r>
              <a:tr h="160335">
                <a:tc>
                  <a:txBody>
                    <a:bodyPr/>
                    <a:lstStyle/>
                    <a:p>
                      <a:pPr algn="ctr" fontAlgn="ctr"/>
                      <a:r>
                        <a:rPr lang="pl-PL" sz="700" b="0" i="0" u="none" strike="noStrike">
                          <a:latin typeface="Arial"/>
                        </a:rPr>
                        <a:t>11</a:t>
                      </a:r>
                    </a:p>
                  </a:txBody>
                  <a:tcPr marL="6289" marR="6289" marT="62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r>
                        <a:rPr lang="pl-PL" sz="700" b="0" i="0" u="none" strike="noStrike">
                          <a:latin typeface="Arial"/>
                        </a:rPr>
                        <a:t>Pomorskie</a:t>
                      </a:r>
                    </a:p>
                  </a:txBody>
                  <a:tcPr marL="6289" marR="6289" marT="62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896</a:t>
                      </a:r>
                    </a:p>
                  </a:txBody>
                  <a:tcPr marL="6289" marR="6289" marT="62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806</a:t>
                      </a:r>
                    </a:p>
                  </a:txBody>
                  <a:tcPr marL="6289" marR="6289" marT="62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373</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66</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4</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213</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281</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87</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23</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65</a:t>
                      </a:r>
                    </a:p>
                  </a:txBody>
                  <a:tcPr marL="6289" marR="6289" marT="62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r>
              <a:tr h="160335">
                <a:tc>
                  <a:txBody>
                    <a:bodyPr/>
                    <a:lstStyle/>
                    <a:p>
                      <a:pPr algn="ctr" fontAlgn="ctr"/>
                      <a:r>
                        <a:rPr lang="pl-PL" sz="700" b="0" i="0" u="none" strike="noStrike">
                          <a:latin typeface="Arial"/>
                        </a:rPr>
                        <a:t>12</a:t>
                      </a:r>
                    </a:p>
                  </a:txBody>
                  <a:tcPr marL="6289" marR="6289" marT="62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r>
                        <a:rPr lang="pl-PL" sz="700" b="0" i="0" u="none" strike="noStrike">
                          <a:latin typeface="Arial"/>
                        </a:rPr>
                        <a:t>Śląskie</a:t>
                      </a:r>
                    </a:p>
                  </a:txBody>
                  <a:tcPr marL="6289" marR="6289" marT="62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145</a:t>
                      </a:r>
                    </a:p>
                  </a:txBody>
                  <a:tcPr marL="6289" marR="6289" marT="62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123</a:t>
                      </a:r>
                    </a:p>
                  </a:txBody>
                  <a:tcPr marL="6289" marR="6289" marT="62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12</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15</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5</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23</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80</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17</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4</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13</a:t>
                      </a:r>
                    </a:p>
                  </a:txBody>
                  <a:tcPr marL="6289" marR="6289" marT="62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r>
              <a:tr h="160335">
                <a:tc>
                  <a:txBody>
                    <a:bodyPr/>
                    <a:lstStyle/>
                    <a:p>
                      <a:pPr algn="ctr" fontAlgn="ctr"/>
                      <a:r>
                        <a:rPr lang="pl-PL" sz="700" b="0" i="0" u="none" strike="noStrike">
                          <a:latin typeface="Arial"/>
                        </a:rPr>
                        <a:t>13</a:t>
                      </a:r>
                    </a:p>
                  </a:txBody>
                  <a:tcPr marL="6289" marR="6289" marT="62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r>
                        <a:rPr lang="pl-PL" sz="700" b="0" i="0" u="none" strike="noStrike">
                          <a:latin typeface="Arial"/>
                        </a:rPr>
                        <a:t>Świętokrzyskie</a:t>
                      </a:r>
                    </a:p>
                  </a:txBody>
                  <a:tcPr marL="6289" marR="6289" marT="62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470</a:t>
                      </a:r>
                    </a:p>
                  </a:txBody>
                  <a:tcPr marL="6289" marR="6289" marT="62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418</a:t>
                      </a:r>
                    </a:p>
                  </a:txBody>
                  <a:tcPr marL="6289" marR="6289" marT="62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85</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103</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18</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170</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79</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40</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24</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16</a:t>
                      </a:r>
                    </a:p>
                  </a:txBody>
                  <a:tcPr marL="6289" marR="6289" marT="62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r>
              <a:tr h="160335">
                <a:tc>
                  <a:txBody>
                    <a:bodyPr/>
                    <a:lstStyle/>
                    <a:p>
                      <a:pPr algn="ctr" fontAlgn="ctr"/>
                      <a:r>
                        <a:rPr lang="pl-PL" sz="700" b="0" i="0" u="none" strike="noStrike">
                          <a:latin typeface="Arial"/>
                        </a:rPr>
                        <a:t>14</a:t>
                      </a:r>
                    </a:p>
                  </a:txBody>
                  <a:tcPr marL="6289" marR="6289" marT="62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r>
                        <a:rPr lang="pl-PL" sz="700" b="0" i="0" u="none" strike="noStrike">
                          <a:latin typeface="Arial"/>
                        </a:rPr>
                        <a:t>Warmińsko-Mazurskie</a:t>
                      </a:r>
                    </a:p>
                  </a:txBody>
                  <a:tcPr marL="6289" marR="6289" marT="62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843</a:t>
                      </a:r>
                    </a:p>
                  </a:txBody>
                  <a:tcPr marL="6289" marR="6289" marT="62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732</a:t>
                      </a:r>
                    </a:p>
                  </a:txBody>
                  <a:tcPr marL="6289" marR="6289" marT="62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154</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22</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3</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347</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257</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58</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7</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51</a:t>
                      </a:r>
                    </a:p>
                  </a:txBody>
                  <a:tcPr marL="6289" marR="6289" marT="62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r>
              <a:tr h="160335">
                <a:tc>
                  <a:txBody>
                    <a:bodyPr/>
                    <a:lstStyle/>
                    <a:p>
                      <a:pPr algn="ctr" fontAlgn="ctr"/>
                      <a:r>
                        <a:rPr lang="pl-PL" sz="700" b="0" i="0" u="none" strike="noStrike">
                          <a:latin typeface="Arial"/>
                        </a:rPr>
                        <a:t>15</a:t>
                      </a:r>
                    </a:p>
                  </a:txBody>
                  <a:tcPr marL="6289" marR="6289" marT="62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r>
                        <a:rPr lang="pl-PL" sz="700" b="0" i="0" u="none" strike="noStrike">
                          <a:latin typeface="Arial"/>
                        </a:rPr>
                        <a:t>Wielkopolskie</a:t>
                      </a:r>
                    </a:p>
                  </a:txBody>
                  <a:tcPr marL="6289" marR="6289" marT="62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899</a:t>
                      </a:r>
                    </a:p>
                  </a:txBody>
                  <a:tcPr marL="6289" marR="6289" marT="62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799</a:t>
                      </a:r>
                    </a:p>
                  </a:txBody>
                  <a:tcPr marL="6289" marR="6289" marT="62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193</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136</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5</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392</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124</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54</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14</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40</a:t>
                      </a:r>
                    </a:p>
                  </a:txBody>
                  <a:tcPr marL="6289" marR="6289" marT="62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r>
              <a:tr h="160335">
                <a:tc>
                  <a:txBody>
                    <a:bodyPr/>
                    <a:lstStyle/>
                    <a:p>
                      <a:pPr algn="ctr" fontAlgn="ctr"/>
                      <a:r>
                        <a:rPr lang="pl-PL" sz="700" b="0" i="0" u="none" strike="noStrike">
                          <a:latin typeface="Arial"/>
                        </a:rPr>
                        <a:t>16</a:t>
                      </a:r>
                    </a:p>
                  </a:txBody>
                  <a:tcPr marL="6289" marR="6289" marT="62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l" fontAlgn="ctr"/>
                      <a:r>
                        <a:rPr lang="pl-PL" sz="700" b="0" i="0" u="none" strike="noStrike">
                          <a:latin typeface="Arial"/>
                        </a:rPr>
                        <a:t>Zachodniopomorskie</a:t>
                      </a:r>
                    </a:p>
                  </a:txBody>
                  <a:tcPr marL="6289" marR="6289" marT="62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665</a:t>
                      </a:r>
                    </a:p>
                  </a:txBody>
                  <a:tcPr marL="6289" marR="6289" marT="62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616</a:t>
                      </a:r>
                    </a:p>
                  </a:txBody>
                  <a:tcPr marL="6289" marR="6289" marT="62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105</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15</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5</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390</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152</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25</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16</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0" i="0" u="none" strike="noStrike">
                          <a:latin typeface="Arial"/>
                        </a:rPr>
                        <a:t>9</a:t>
                      </a:r>
                    </a:p>
                  </a:txBody>
                  <a:tcPr marL="6289" marR="6289" marT="62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r>
              <a:tr h="213781">
                <a:tc gridSpan="2">
                  <a:txBody>
                    <a:bodyPr/>
                    <a:lstStyle/>
                    <a:p>
                      <a:pPr algn="ctr" fontAlgn="ctr"/>
                      <a:r>
                        <a:rPr lang="pl-PL" sz="600" b="1" i="0" u="none" strike="noStrike">
                          <a:latin typeface="Arial"/>
                        </a:rPr>
                        <a:t>suma</a:t>
                      </a:r>
                    </a:p>
                  </a:txBody>
                  <a:tcPr marL="6289" marR="6289" marT="62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hMerge="1">
                  <a:txBody>
                    <a:bodyPr/>
                    <a:lstStyle/>
                    <a:p>
                      <a:endParaRPr lang="pl-PL"/>
                    </a:p>
                  </a:txBody>
                  <a:tcPr/>
                </a:tc>
                <a:tc>
                  <a:txBody>
                    <a:bodyPr/>
                    <a:lstStyle/>
                    <a:p>
                      <a:pPr algn="ctr" fontAlgn="ctr"/>
                      <a:r>
                        <a:rPr lang="pl-PL" sz="700" b="1" i="0" u="none" strike="noStrike">
                          <a:latin typeface="Arial"/>
                        </a:rPr>
                        <a:t>12 920</a:t>
                      </a:r>
                    </a:p>
                  </a:txBody>
                  <a:tcPr marL="6289" marR="6289" marT="62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1" i="0" u="none" strike="noStrike">
                          <a:latin typeface="Arial"/>
                        </a:rPr>
                        <a:t>11 426</a:t>
                      </a:r>
                    </a:p>
                  </a:txBody>
                  <a:tcPr marL="6289" marR="6289" marT="62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1" i="0" u="none" strike="noStrike">
                          <a:latin typeface="Arial"/>
                        </a:rPr>
                        <a:t>2 359</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1" i="0" u="none" strike="noStrike">
                          <a:latin typeface="Arial"/>
                        </a:rPr>
                        <a:t>805</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1" i="0" u="none" strike="noStrike">
                          <a:latin typeface="Arial"/>
                        </a:rPr>
                        <a:t>200</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1" i="0" u="none" strike="noStrike">
                          <a:latin typeface="Arial"/>
                        </a:rPr>
                        <a:t>5 478</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1" i="0" u="none" strike="noStrike">
                          <a:latin typeface="Arial"/>
                        </a:rPr>
                        <a:t>3 726</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1" i="0" u="none" strike="noStrike">
                          <a:latin typeface="Arial"/>
                        </a:rPr>
                        <a:t>1 131</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1" i="0" u="none" strike="noStrike">
                          <a:latin typeface="Arial"/>
                        </a:rPr>
                        <a:t>327</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pl-PL" sz="700" b="1" i="0" u="none" strike="noStrike" dirty="0">
                          <a:latin typeface="Arial"/>
                        </a:rPr>
                        <a:t>806</a:t>
                      </a:r>
                    </a:p>
                  </a:txBody>
                  <a:tcPr marL="6289" marR="6289" marT="62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1711812"/>
          </a:xfrm>
          <a:prstGeom prst="rect">
            <a:avLst/>
          </a:prstGeom>
        </p:spPr>
      </p:pic>
      <p:pic>
        <p:nvPicPr>
          <p:cNvPr id="3" name="Obraz 2" descr="pobrane.jpg"/>
          <p:cNvPicPr>
            <a:picLocks noChangeAspect="1"/>
          </p:cNvPicPr>
          <p:nvPr/>
        </p:nvPicPr>
        <p:blipFill>
          <a:blip r:embed="rId3" cstate="print"/>
          <a:stretch>
            <a:fillRect/>
          </a:stretch>
        </p:blipFill>
        <p:spPr>
          <a:xfrm>
            <a:off x="3491880" y="404664"/>
            <a:ext cx="1828800" cy="914400"/>
          </a:xfrm>
          <a:prstGeom prst="rect">
            <a:avLst/>
          </a:prstGeom>
        </p:spPr>
      </p:pic>
      <p:graphicFrame>
        <p:nvGraphicFramePr>
          <p:cNvPr id="4" name="Tabela 3"/>
          <p:cNvGraphicFramePr>
            <a:graphicFrameLocks noGrp="1"/>
          </p:cNvGraphicFramePr>
          <p:nvPr/>
        </p:nvGraphicFramePr>
        <p:xfrm>
          <a:off x="251519" y="1675940"/>
          <a:ext cx="8568953" cy="5078333"/>
        </p:xfrm>
        <a:graphic>
          <a:graphicData uri="http://schemas.openxmlformats.org/drawingml/2006/table">
            <a:tbl>
              <a:tblPr/>
              <a:tblGrid>
                <a:gridCol w="689968"/>
                <a:gridCol w="1802819"/>
                <a:gridCol w="556426"/>
                <a:gridCol w="692751"/>
                <a:gridCol w="589811"/>
                <a:gridCol w="701096"/>
                <a:gridCol w="701096"/>
                <a:gridCol w="701096"/>
                <a:gridCol w="623196"/>
                <a:gridCol w="623196"/>
                <a:gridCol w="445140"/>
                <a:gridCol w="442358"/>
              </a:tblGrid>
              <a:tr h="180909">
                <a:tc gridSpan="12">
                  <a:txBody>
                    <a:bodyPr/>
                    <a:lstStyle/>
                    <a:p>
                      <a:pPr algn="ctr" fontAlgn="b"/>
                      <a:r>
                        <a:rPr lang="pl-PL" sz="800" b="1" i="0" u="none" strike="noStrike" dirty="0">
                          <a:latin typeface="Arial"/>
                        </a:rPr>
                        <a:t>Działanie 214 z PROW 2007-2013 "Program </a:t>
                      </a:r>
                      <a:r>
                        <a:rPr lang="pl-PL" sz="800" b="1" i="0" u="none" strike="noStrike" dirty="0" err="1">
                          <a:latin typeface="Arial"/>
                        </a:rPr>
                        <a:t>rolnośrodowiskowy</a:t>
                      </a:r>
                      <a:r>
                        <a:rPr lang="pl-PL" sz="800" b="1" i="0" u="none" strike="noStrike" dirty="0">
                          <a:latin typeface="Arial"/>
                        </a:rPr>
                        <a:t> (Płatności </a:t>
                      </a:r>
                      <a:r>
                        <a:rPr lang="pl-PL" sz="800" b="1" i="0" u="none" strike="noStrike" dirty="0" err="1">
                          <a:latin typeface="Arial"/>
                        </a:rPr>
                        <a:t>rolnośrodowiskowe</a:t>
                      </a:r>
                      <a:r>
                        <a:rPr lang="pl-PL" sz="800" b="1" i="0" u="none" strike="noStrike" dirty="0">
                          <a:latin typeface="Arial"/>
                        </a:rPr>
                        <a:t>)"</a:t>
                      </a:r>
                    </a:p>
                  </a:txBody>
                  <a:tcPr marL="6280" marR="6280" marT="6280" marB="0" anchor="b">
                    <a:lnL>
                      <a:noFill/>
                    </a:lnL>
                    <a:lnR>
                      <a:noFill/>
                    </a:lnR>
                    <a:lnT>
                      <a:noFill/>
                    </a:lnT>
                    <a:lnB>
                      <a:noFill/>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r>
              <a:tr h="159403">
                <a:tc>
                  <a:txBody>
                    <a:bodyPr/>
                    <a:lstStyle/>
                    <a:p>
                      <a:pPr algn="l" fontAlgn="b"/>
                      <a:endParaRPr lang="pl-PL" sz="700" b="0" i="0" u="none" strike="noStrike">
                        <a:latin typeface="Arial"/>
                      </a:endParaRPr>
                    </a:p>
                  </a:txBody>
                  <a:tcPr marL="6280" marR="6280" marT="6280" marB="0" anchor="b">
                    <a:lnL>
                      <a:noFill/>
                    </a:lnL>
                    <a:lnR>
                      <a:noFill/>
                    </a:lnR>
                    <a:lnT>
                      <a:noFill/>
                    </a:lnT>
                    <a:lnB>
                      <a:noFill/>
                    </a:lnB>
                  </a:tcPr>
                </a:tc>
                <a:tc>
                  <a:txBody>
                    <a:bodyPr/>
                    <a:lstStyle/>
                    <a:p>
                      <a:pPr algn="l" fontAlgn="b"/>
                      <a:endParaRPr lang="pl-PL" sz="700" b="0" i="0" u="none" strike="noStrike">
                        <a:latin typeface="Arial"/>
                      </a:endParaRPr>
                    </a:p>
                  </a:txBody>
                  <a:tcPr marL="6280" marR="6280" marT="6280" marB="0" anchor="b">
                    <a:lnL>
                      <a:noFill/>
                    </a:lnL>
                    <a:lnR>
                      <a:noFill/>
                    </a:lnR>
                    <a:lnT>
                      <a:noFill/>
                    </a:lnT>
                    <a:lnB>
                      <a:noFill/>
                    </a:lnB>
                  </a:tcPr>
                </a:tc>
                <a:tc>
                  <a:txBody>
                    <a:bodyPr/>
                    <a:lstStyle/>
                    <a:p>
                      <a:pPr algn="l" fontAlgn="b"/>
                      <a:endParaRPr lang="pl-PL" sz="700" b="0" i="0" u="none" strike="noStrike">
                        <a:latin typeface="Arial"/>
                      </a:endParaRPr>
                    </a:p>
                  </a:txBody>
                  <a:tcPr marL="6280" marR="6280" marT="6280" marB="0" anchor="b">
                    <a:lnL>
                      <a:noFill/>
                    </a:lnL>
                    <a:lnR>
                      <a:noFill/>
                    </a:lnR>
                    <a:lnT>
                      <a:noFill/>
                    </a:lnT>
                    <a:lnB>
                      <a:noFill/>
                    </a:lnB>
                  </a:tcPr>
                </a:tc>
                <a:tc>
                  <a:txBody>
                    <a:bodyPr/>
                    <a:lstStyle/>
                    <a:p>
                      <a:pPr algn="l" fontAlgn="b"/>
                      <a:endParaRPr lang="pl-PL" sz="700" b="0" i="0" u="none" strike="noStrike">
                        <a:latin typeface="Arial"/>
                      </a:endParaRPr>
                    </a:p>
                  </a:txBody>
                  <a:tcPr marL="6280" marR="6280" marT="6280" marB="0" anchor="b">
                    <a:lnL>
                      <a:noFill/>
                    </a:lnL>
                    <a:lnR>
                      <a:noFill/>
                    </a:lnR>
                    <a:lnT>
                      <a:noFill/>
                    </a:lnT>
                    <a:lnB>
                      <a:noFill/>
                    </a:lnB>
                  </a:tcPr>
                </a:tc>
                <a:tc>
                  <a:txBody>
                    <a:bodyPr/>
                    <a:lstStyle/>
                    <a:p>
                      <a:pPr algn="l" fontAlgn="b"/>
                      <a:endParaRPr lang="pl-PL" sz="700" b="0" i="0" u="none" strike="noStrike">
                        <a:latin typeface="Arial"/>
                      </a:endParaRPr>
                    </a:p>
                  </a:txBody>
                  <a:tcPr marL="6280" marR="6280" marT="6280" marB="0" anchor="b">
                    <a:lnL>
                      <a:noFill/>
                    </a:lnL>
                    <a:lnR>
                      <a:noFill/>
                    </a:lnR>
                    <a:lnT>
                      <a:noFill/>
                    </a:lnT>
                    <a:lnB>
                      <a:noFill/>
                    </a:lnB>
                  </a:tcPr>
                </a:tc>
                <a:tc>
                  <a:txBody>
                    <a:bodyPr/>
                    <a:lstStyle/>
                    <a:p>
                      <a:pPr algn="l" fontAlgn="b"/>
                      <a:endParaRPr lang="pl-PL" sz="700" b="0" i="0" u="none" strike="noStrike">
                        <a:latin typeface="Arial"/>
                      </a:endParaRPr>
                    </a:p>
                  </a:txBody>
                  <a:tcPr marL="6280" marR="6280" marT="6280" marB="0" anchor="b">
                    <a:lnL>
                      <a:noFill/>
                    </a:lnL>
                    <a:lnR>
                      <a:noFill/>
                    </a:lnR>
                    <a:lnT>
                      <a:noFill/>
                    </a:lnT>
                    <a:lnB>
                      <a:noFill/>
                    </a:lnB>
                  </a:tcPr>
                </a:tc>
                <a:tc>
                  <a:txBody>
                    <a:bodyPr/>
                    <a:lstStyle/>
                    <a:p>
                      <a:pPr algn="l" fontAlgn="b"/>
                      <a:endParaRPr lang="pl-PL" sz="700" b="0" i="0" u="none" strike="noStrike">
                        <a:latin typeface="Arial"/>
                      </a:endParaRPr>
                    </a:p>
                  </a:txBody>
                  <a:tcPr marL="6280" marR="6280" marT="6280" marB="0" anchor="b">
                    <a:lnL>
                      <a:noFill/>
                    </a:lnL>
                    <a:lnR>
                      <a:noFill/>
                    </a:lnR>
                    <a:lnT>
                      <a:noFill/>
                    </a:lnT>
                    <a:lnB>
                      <a:noFill/>
                    </a:lnB>
                  </a:tcPr>
                </a:tc>
                <a:tc>
                  <a:txBody>
                    <a:bodyPr/>
                    <a:lstStyle/>
                    <a:p>
                      <a:pPr algn="l" fontAlgn="b"/>
                      <a:endParaRPr lang="pl-PL" sz="700" b="0" i="0" u="none" strike="noStrike">
                        <a:latin typeface="Arial"/>
                      </a:endParaRPr>
                    </a:p>
                  </a:txBody>
                  <a:tcPr marL="6280" marR="6280" marT="6280" marB="0" anchor="b">
                    <a:lnL>
                      <a:noFill/>
                    </a:lnL>
                    <a:lnR>
                      <a:noFill/>
                    </a:lnR>
                    <a:lnT>
                      <a:noFill/>
                    </a:lnT>
                    <a:lnB>
                      <a:noFill/>
                    </a:lnB>
                  </a:tcPr>
                </a:tc>
                <a:tc>
                  <a:txBody>
                    <a:bodyPr/>
                    <a:lstStyle/>
                    <a:p>
                      <a:pPr algn="l" fontAlgn="b"/>
                      <a:endParaRPr lang="pl-PL" sz="700" b="0" i="0" u="none" strike="noStrike">
                        <a:latin typeface="Arial"/>
                      </a:endParaRPr>
                    </a:p>
                  </a:txBody>
                  <a:tcPr marL="6280" marR="6280" marT="6280" marB="0" anchor="b">
                    <a:lnL>
                      <a:noFill/>
                    </a:lnL>
                    <a:lnR>
                      <a:noFill/>
                    </a:lnR>
                    <a:lnT>
                      <a:noFill/>
                    </a:lnT>
                    <a:lnB>
                      <a:noFill/>
                    </a:lnB>
                  </a:tcPr>
                </a:tc>
                <a:tc>
                  <a:txBody>
                    <a:bodyPr/>
                    <a:lstStyle/>
                    <a:p>
                      <a:pPr algn="l" fontAlgn="b"/>
                      <a:endParaRPr lang="pl-PL" sz="700" b="0" i="0" u="none" strike="noStrike">
                        <a:latin typeface="Arial"/>
                      </a:endParaRPr>
                    </a:p>
                  </a:txBody>
                  <a:tcPr marL="6280" marR="6280" marT="6280" marB="0" anchor="b">
                    <a:lnL>
                      <a:noFill/>
                    </a:lnL>
                    <a:lnR>
                      <a:noFill/>
                    </a:lnR>
                    <a:lnT>
                      <a:noFill/>
                    </a:lnT>
                    <a:lnB>
                      <a:noFill/>
                    </a:lnB>
                  </a:tcPr>
                </a:tc>
                <a:tc>
                  <a:txBody>
                    <a:bodyPr/>
                    <a:lstStyle/>
                    <a:p>
                      <a:pPr algn="l" fontAlgn="b"/>
                      <a:endParaRPr lang="pl-PL" sz="700" b="0" i="0" u="none" strike="noStrike">
                        <a:latin typeface="Arial"/>
                      </a:endParaRPr>
                    </a:p>
                  </a:txBody>
                  <a:tcPr marL="6280" marR="6280" marT="6280" marB="0" anchor="b">
                    <a:lnL>
                      <a:noFill/>
                    </a:lnL>
                    <a:lnR>
                      <a:noFill/>
                    </a:lnR>
                    <a:lnT>
                      <a:noFill/>
                    </a:lnT>
                    <a:lnB>
                      <a:noFill/>
                    </a:lnB>
                  </a:tcPr>
                </a:tc>
                <a:tc>
                  <a:txBody>
                    <a:bodyPr/>
                    <a:lstStyle/>
                    <a:p>
                      <a:pPr algn="l" fontAlgn="b"/>
                      <a:endParaRPr lang="pl-PL" sz="700" b="0" i="0" u="none" strike="noStrike">
                        <a:latin typeface="Arial"/>
                      </a:endParaRPr>
                    </a:p>
                  </a:txBody>
                  <a:tcPr marL="6280" marR="6280" marT="6280" marB="0" anchor="b">
                    <a:lnL>
                      <a:noFill/>
                    </a:lnL>
                    <a:lnR>
                      <a:noFill/>
                    </a:lnR>
                    <a:lnT>
                      <a:noFill/>
                    </a:lnT>
                    <a:lnB>
                      <a:noFill/>
                    </a:lnB>
                  </a:tcPr>
                </a:tc>
              </a:tr>
              <a:tr h="159521">
                <a:tc gridSpan="12">
                  <a:txBody>
                    <a:bodyPr/>
                    <a:lstStyle/>
                    <a:p>
                      <a:pPr algn="ctr" fontAlgn="ctr"/>
                      <a:r>
                        <a:rPr lang="pl-PL" sz="700" b="0" i="0" u="none" strike="noStrike">
                          <a:latin typeface="Arial"/>
                        </a:rPr>
                        <a:t>Liczba złożonych </a:t>
                      </a:r>
                      <a:r>
                        <a:rPr lang="pl-PL" sz="700" b="0" i="1" u="sng" strike="noStrike">
                          <a:latin typeface="Arial"/>
                        </a:rPr>
                        <a:t>wniosków kontynuacyjnych </a:t>
                      </a:r>
                      <a:r>
                        <a:rPr lang="pl-PL" sz="700" b="0" i="0" u="none" strike="noStrike">
                          <a:latin typeface="Arial"/>
                        </a:rPr>
                        <a:t>i liczba zadeklarowanych pakietów </a:t>
                      </a:r>
                      <a:r>
                        <a:rPr lang="pl-PL" sz="700" b="0" i="1" u="sng" strike="noStrike">
                          <a:latin typeface="Arial"/>
                        </a:rPr>
                        <a:t>w ramach kampanii 2015</a:t>
                      </a:r>
                      <a:endParaRPr lang="pl-PL" sz="700" b="0" i="0" u="none" strike="noStrike">
                        <a:latin typeface="Arial"/>
                      </a:endParaRPr>
                    </a:p>
                  </a:txBody>
                  <a:tcPr marL="6280" marR="6280" marT="6280" marB="0" anchor="ctr">
                    <a:lnL>
                      <a:noFill/>
                    </a:lnL>
                    <a:lnR>
                      <a:noFill/>
                    </a:lnR>
                    <a:lnT>
                      <a:noFill/>
                    </a:lnT>
                    <a:lnB>
                      <a:noFill/>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r>
              <a:tr h="101099">
                <a:tc>
                  <a:txBody>
                    <a:bodyPr/>
                    <a:lstStyle/>
                    <a:p>
                      <a:pPr algn="l" fontAlgn="b"/>
                      <a:endParaRPr lang="pl-PL" sz="700" b="0" i="0" u="none" strike="noStrike">
                        <a:latin typeface="Arial"/>
                      </a:endParaRPr>
                    </a:p>
                  </a:txBody>
                  <a:tcPr marL="6280" marR="6280" marT="628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pl-PL" sz="700" b="0" i="0" u="none" strike="noStrike">
                          <a:latin typeface="Arial"/>
                        </a:rPr>
                        <a:t> </a:t>
                      </a:r>
                    </a:p>
                  </a:txBody>
                  <a:tcPr marL="6280" marR="6280" marT="628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pl-PL" sz="700" b="0" i="0" u="none" strike="noStrike">
                          <a:latin typeface="Arial"/>
                        </a:rPr>
                        <a:t> </a:t>
                      </a:r>
                    </a:p>
                  </a:txBody>
                  <a:tcPr marL="6280" marR="6280" marT="628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pl-PL" sz="700" b="0" i="0" u="none" strike="noStrike">
                          <a:latin typeface="Arial"/>
                        </a:rPr>
                        <a:t>narastająco, wg stanu na dzień:</a:t>
                      </a:r>
                    </a:p>
                  </a:txBody>
                  <a:tcPr marL="6280" marR="6280" marT="6280" marB="0" anchor="ctr">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ctr" fontAlgn="t"/>
                      <a:r>
                        <a:rPr lang="pl-PL" sz="700" b="1" i="0" u="none" strike="noStrike">
                          <a:latin typeface="Arial"/>
                        </a:rPr>
                        <a:t>31.07.2015 r.</a:t>
                      </a:r>
                    </a:p>
                  </a:txBody>
                  <a:tcPr marL="6280" marR="6280" marT="628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pl-PL"/>
                    </a:p>
                  </a:txBody>
                  <a:tcPr/>
                </a:tc>
                <a:tc>
                  <a:txBody>
                    <a:bodyPr/>
                    <a:lstStyle/>
                    <a:p>
                      <a:pPr algn="l" fontAlgn="b"/>
                      <a:endParaRPr lang="pl-PL" sz="700" b="0" i="0" u="none" strike="noStrike">
                        <a:latin typeface="Arial"/>
                      </a:endParaRPr>
                    </a:p>
                  </a:txBody>
                  <a:tcPr marL="6280" marR="6280" marT="628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pl-PL" sz="700" b="0" i="0" u="none" strike="noStrike">
                        <a:latin typeface="Arial"/>
                      </a:endParaRPr>
                    </a:p>
                  </a:txBody>
                  <a:tcPr marL="6280" marR="6280" marT="628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pl-PL" sz="700" b="0" i="0" u="none" strike="noStrike">
                        <a:latin typeface="Arial"/>
                      </a:endParaRPr>
                    </a:p>
                  </a:txBody>
                  <a:tcPr marL="6280" marR="6280" marT="628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pl-PL" sz="700" b="0" i="0" u="none" strike="noStrike">
                        <a:latin typeface="Arial"/>
                      </a:endParaRPr>
                    </a:p>
                  </a:txBody>
                  <a:tcPr marL="6280" marR="6280" marT="628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pl-PL" sz="700" b="0" i="0" u="none" strike="noStrike">
                        <a:latin typeface="Arial"/>
                      </a:endParaRPr>
                    </a:p>
                  </a:txBody>
                  <a:tcPr marL="6280" marR="6280" marT="628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pl-PL" sz="700" b="0" i="0" u="none" strike="noStrike">
                        <a:latin typeface="Arial"/>
                      </a:endParaRPr>
                    </a:p>
                  </a:txBody>
                  <a:tcPr marL="6280" marR="6280" marT="6280" marB="0" anchor="b">
                    <a:lnL>
                      <a:noFill/>
                    </a:lnL>
                    <a:lnR>
                      <a:noFill/>
                    </a:lnR>
                    <a:lnT>
                      <a:noFill/>
                    </a:lnT>
                    <a:lnB w="12700" cap="flat" cmpd="sng" algn="ctr">
                      <a:solidFill>
                        <a:srgbClr val="000000"/>
                      </a:solidFill>
                      <a:prstDash val="solid"/>
                      <a:round/>
                      <a:headEnd type="none" w="med" len="med"/>
                      <a:tailEnd type="none" w="med" len="med"/>
                    </a:lnB>
                  </a:tcPr>
                </a:tc>
              </a:tr>
              <a:tr h="141797">
                <a:tc rowSpan="3">
                  <a:txBody>
                    <a:bodyPr/>
                    <a:lstStyle/>
                    <a:p>
                      <a:pPr algn="ctr" fontAlgn="ctr"/>
                      <a:r>
                        <a:rPr lang="nn-NO" sz="1050" b="1" i="0" u="none" strike="noStrike" dirty="0">
                          <a:latin typeface="Arial C"/>
                        </a:rPr>
                        <a:t>1. Nr OR</a:t>
                      </a:r>
                      <a:br>
                        <a:rPr lang="nn-NO" sz="1050" b="1" i="0" u="none" strike="noStrike" dirty="0">
                          <a:latin typeface="Arial C"/>
                        </a:rPr>
                      </a:br>
                      <a:r>
                        <a:rPr lang="nn-NO" sz="1050" b="1" i="0" u="none" strike="noStrike" dirty="0">
                          <a:latin typeface="Arial C"/>
                        </a:rPr>
                        <a:t>/</a:t>
                      </a:r>
                      <a:br>
                        <a:rPr lang="nn-NO" sz="1050" b="1" i="0" u="none" strike="noStrike" dirty="0">
                          <a:latin typeface="Arial C"/>
                        </a:rPr>
                      </a:br>
                      <a:r>
                        <a:rPr lang="nn-NO" sz="1050" b="1" i="0" u="none" strike="noStrike" dirty="0">
                          <a:latin typeface="Arial C"/>
                        </a:rPr>
                        <a:t>2. Nr BP</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rowSpan="3">
                  <a:txBody>
                    <a:bodyPr/>
                    <a:lstStyle/>
                    <a:p>
                      <a:pPr algn="ctr" fontAlgn="ctr"/>
                      <a:r>
                        <a:rPr lang="pl-PL" sz="1050" b="1" i="0" u="none" strike="noStrike" dirty="0">
                          <a:latin typeface="Arial C"/>
                        </a:rPr>
                        <a:t>Województwo</a:t>
                      </a:r>
                      <a:br>
                        <a:rPr lang="pl-PL" sz="1050" b="1" i="0" u="none" strike="noStrike" dirty="0">
                          <a:latin typeface="Arial C"/>
                        </a:rPr>
                      </a:br>
                      <a:r>
                        <a:rPr lang="pl-PL" sz="1050" b="1" i="0" u="none" strike="noStrike" dirty="0">
                          <a:latin typeface="Arial C"/>
                        </a:rPr>
                        <a:t>/</a:t>
                      </a:r>
                      <a:br>
                        <a:rPr lang="pl-PL" sz="1050" b="1" i="0" u="none" strike="noStrike" dirty="0">
                          <a:latin typeface="Arial C"/>
                        </a:rPr>
                      </a:br>
                      <a:r>
                        <a:rPr lang="pl-PL" sz="1050" b="1" i="0" u="none" strike="noStrike" dirty="0">
                          <a:latin typeface="Arial C"/>
                        </a:rPr>
                        <a:t>Powiat</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rowSpan="3">
                  <a:txBody>
                    <a:bodyPr/>
                    <a:lstStyle/>
                    <a:p>
                      <a:pPr algn="ctr" fontAlgn="ctr"/>
                      <a:r>
                        <a:rPr lang="pl-PL" sz="1050" b="1" i="0" u="none" strike="noStrike" dirty="0">
                          <a:latin typeface="Arial C"/>
                        </a:rPr>
                        <a:t>Liczba złożonych wniosków o przyznanie płatności</a:t>
                      </a:r>
                    </a:p>
                  </a:txBody>
                  <a:tcPr marL="6280" marR="6280" marT="62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gridSpan="9">
                  <a:txBody>
                    <a:bodyPr/>
                    <a:lstStyle/>
                    <a:p>
                      <a:pPr algn="ctr" fontAlgn="ctr"/>
                      <a:r>
                        <a:rPr lang="pl-PL" sz="600" b="1" i="0" u="none" strike="noStrike">
                          <a:latin typeface="Arial C"/>
                        </a:rPr>
                        <a:t>Liczba zadeklarowanych pakietów w ramach złożonych wniosków</a:t>
                      </a:r>
                    </a:p>
                  </a:txBody>
                  <a:tcPr marL="6280" marR="6280" marT="62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r>
              <a:tr h="150659">
                <a:tc vMerge="1">
                  <a:txBody>
                    <a:bodyPr/>
                    <a:lstStyle/>
                    <a:p>
                      <a:endParaRPr lang="pl-PL"/>
                    </a:p>
                  </a:txBody>
                  <a:tcPr/>
                </a:tc>
                <a:tc vMerge="1">
                  <a:txBody>
                    <a:bodyPr/>
                    <a:lstStyle/>
                    <a:p>
                      <a:endParaRPr lang="pl-PL"/>
                    </a:p>
                  </a:txBody>
                  <a:tcPr/>
                </a:tc>
                <a:tc vMerge="1">
                  <a:txBody>
                    <a:bodyPr/>
                    <a:lstStyle/>
                    <a:p>
                      <a:endParaRPr lang="pl-PL"/>
                    </a:p>
                  </a:txBody>
                  <a:tcPr/>
                </a:tc>
                <a:tc>
                  <a:txBody>
                    <a:bodyPr/>
                    <a:lstStyle/>
                    <a:p>
                      <a:pPr algn="ctr" fontAlgn="b"/>
                      <a:r>
                        <a:rPr lang="pl-PL" sz="1050" b="0" i="0" u="none" strike="noStrike">
                          <a:latin typeface="Arial"/>
                        </a:rPr>
                        <a:t>Pakiet 1</a:t>
                      </a:r>
                    </a:p>
                  </a:txBody>
                  <a:tcPr marL="6280" marR="6280" marT="6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pl-PL" sz="1050" b="0" i="0" u="none" strike="noStrike">
                          <a:latin typeface="Arial"/>
                        </a:rPr>
                        <a:t>Pakiet 2</a:t>
                      </a:r>
                    </a:p>
                  </a:txBody>
                  <a:tcPr marL="6280" marR="6280" marT="6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pl-PL" sz="1050" b="0" i="0" u="none" strike="noStrike">
                          <a:latin typeface="Arial"/>
                        </a:rPr>
                        <a:t>Pakiet 3</a:t>
                      </a:r>
                    </a:p>
                  </a:txBody>
                  <a:tcPr marL="6280" marR="6280" marT="6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pl-PL" sz="1050" b="0" i="0" u="none" strike="noStrike">
                          <a:latin typeface="Arial"/>
                        </a:rPr>
                        <a:t>Pakiet 4</a:t>
                      </a:r>
                    </a:p>
                  </a:txBody>
                  <a:tcPr marL="6280" marR="6280" marT="6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pl-PL" sz="1050" b="0" i="0" u="none" strike="noStrike">
                          <a:latin typeface="Arial"/>
                        </a:rPr>
                        <a:t>Pakiet 5</a:t>
                      </a:r>
                    </a:p>
                  </a:txBody>
                  <a:tcPr marL="6280" marR="6280" marT="6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pl-PL" sz="1050" b="0" i="0" u="none" strike="noStrike">
                          <a:latin typeface="Arial"/>
                        </a:rPr>
                        <a:t>Pakiet 6</a:t>
                      </a:r>
                    </a:p>
                  </a:txBody>
                  <a:tcPr marL="6280" marR="6280" marT="6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pl-PL" sz="1050" b="0" i="0" u="none" strike="noStrike">
                          <a:latin typeface="Arial"/>
                        </a:rPr>
                        <a:t>Pakiet 7</a:t>
                      </a:r>
                    </a:p>
                  </a:txBody>
                  <a:tcPr marL="6280" marR="6280" marT="6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pl-PL" sz="1050" b="0" i="0" u="none" strike="noStrike">
                          <a:latin typeface="Arial"/>
                        </a:rPr>
                        <a:t>Pakiet 8</a:t>
                      </a:r>
                    </a:p>
                  </a:txBody>
                  <a:tcPr marL="6280" marR="6280" marT="6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pl-PL" sz="1050" b="0" i="0" u="none" strike="noStrike">
                          <a:latin typeface="Arial"/>
                        </a:rPr>
                        <a:t>Pakiet 9</a:t>
                      </a:r>
                    </a:p>
                  </a:txBody>
                  <a:tcPr marL="6280" marR="6280" marT="6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930541">
                <a:tc vMerge="1">
                  <a:txBody>
                    <a:bodyPr/>
                    <a:lstStyle/>
                    <a:p>
                      <a:endParaRPr lang="pl-PL"/>
                    </a:p>
                  </a:txBody>
                  <a:tcPr/>
                </a:tc>
                <a:tc vMerge="1">
                  <a:txBody>
                    <a:bodyPr/>
                    <a:lstStyle/>
                    <a:p>
                      <a:endParaRPr lang="pl-PL"/>
                    </a:p>
                  </a:txBody>
                  <a:tcPr/>
                </a:tc>
                <a:tc vMerge="1">
                  <a:txBody>
                    <a:bodyPr/>
                    <a:lstStyle/>
                    <a:p>
                      <a:endParaRPr lang="pl-PL"/>
                    </a:p>
                  </a:txBody>
                  <a:tcPr/>
                </a:tc>
                <a:tc>
                  <a:txBody>
                    <a:bodyPr/>
                    <a:lstStyle/>
                    <a:p>
                      <a:pPr algn="ctr" fontAlgn="ctr"/>
                      <a:r>
                        <a:rPr lang="pl-PL" sz="1050" b="0" i="0" u="none" strike="noStrike" dirty="0">
                          <a:latin typeface="Arial C"/>
                        </a:rPr>
                        <a:t>Rolnictwo zrównoważone</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1050" b="0" i="0" u="none" strike="noStrike" dirty="0">
                          <a:latin typeface="Arial C"/>
                        </a:rPr>
                        <a:t>Rolnictwo ekologiczne</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1050" b="0" i="0" u="none" strike="noStrike" dirty="0">
                          <a:latin typeface="Arial C"/>
                        </a:rPr>
                        <a:t>Ekstensywne</a:t>
                      </a:r>
                      <a:br>
                        <a:rPr lang="pl-PL" sz="1050" b="0" i="0" u="none" strike="noStrike" dirty="0">
                          <a:latin typeface="Arial C"/>
                        </a:rPr>
                      </a:br>
                      <a:r>
                        <a:rPr lang="pl-PL" sz="1050" b="0" i="0" u="none" strike="noStrike" dirty="0">
                          <a:latin typeface="Arial C"/>
                        </a:rPr>
                        <a:t>trwałe użytki zielone</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1050" b="0" i="0" u="none" strike="noStrike" dirty="0">
                          <a:latin typeface="Arial C"/>
                        </a:rPr>
                        <a:t>Ochrona zagrożonych gatunków ptaków i siedlisk przyrodniczych poza obszarami NATURA 2000</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1050" b="0" i="0" u="none" strike="noStrike" dirty="0">
                          <a:latin typeface="Arial C"/>
                        </a:rPr>
                        <a:t>Ochrona zagrożonych gatunków ptaków i siedlisk przyrodniczych na obszarach NATURA 2000</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1050" b="0" i="0" u="none" strike="noStrike">
                          <a:latin typeface="Arial C"/>
                        </a:rPr>
                        <a:t>Zachowanie zagrożonych zasobów genetycznych roślin</a:t>
                      </a:r>
                      <a:br>
                        <a:rPr lang="pl-PL" sz="1050" b="0" i="0" u="none" strike="noStrike">
                          <a:latin typeface="Arial C"/>
                        </a:rPr>
                      </a:br>
                      <a:r>
                        <a:rPr lang="pl-PL" sz="1050" b="0" i="0" u="none" strike="noStrike">
                          <a:latin typeface="Arial C"/>
                        </a:rPr>
                        <a:t>w rolnictwie</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1050" b="0" i="0" u="none" strike="noStrike" dirty="0">
                          <a:latin typeface="Arial C"/>
                        </a:rPr>
                        <a:t>Zachowanie zagrożonych zasobów genetycznych zwierząt</a:t>
                      </a:r>
                      <a:br>
                        <a:rPr lang="pl-PL" sz="1050" b="0" i="0" u="none" strike="noStrike" dirty="0">
                          <a:latin typeface="Arial C"/>
                        </a:rPr>
                      </a:br>
                      <a:r>
                        <a:rPr lang="pl-PL" sz="1050" b="0" i="0" u="none" strike="noStrike" dirty="0">
                          <a:latin typeface="Arial C"/>
                        </a:rPr>
                        <a:t>w rolnictwie</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1050" b="0" i="0" u="none" strike="noStrike" dirty="0">
                          <a:latin typeface="Arial C"/>
                        </a:rPr>
                        <a:t>Ochrona gleb</a:t>
                      </a:r>
                      <a:br>
                        <a:rPr lang="pl-PL" sz="1050" b="0" i="0" u="none" strike="noStrike" dirty="0">
                          <a:latin typeface="Arial C"/>
                        </a:rPr>
                      </a:br>
                      <a:r>
                        <a:rPr lang="pl-PL" sz="1050" b="0" i="0" u="none" strike="noStrike" dirty="0">
                          <a:latin typeface="Arial C"/>
                        </a:rPr>
                        <a:t>i wód</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1050" b="0" i="0" u="none" strike="noStrike" dirty="0">
                          <a:latin typeface="Arial C"/>
                        </a:rPr>
                        <a:t>Strefy buforowe</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r>
              <a:tr h="159403">
                <a:tc>
                  <a:txBody>
                    <a:bodyPr/>
                    <a:lstStyle/>
                    <a:p>
                      <a:pPr algn="ctr" fontAlgn="ctr"/>
                      <a:r>
                        <a:rPr lang="pl-PL" sz="700" b="0" i="0" u="none" strike="noStrike">
                          <a:latin typeface="Arial"/>
                        </a:rPr>
                        <a:t>1</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pl-PL" sz="700" b="0" i="0" u="none" strike="noStrike">
                          <a:latin typeface="Arial"/>
                        </a:rPr>
                        <a:t>Dolnośląskie</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3 244</a:t>
                      </a:r>
                    </a:p>
                  </a:txBody>
                  <a:tcPr marL="6280" marR="6280" marT="62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697</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591</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577</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891</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817</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81</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86</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817</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4</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159521">
                <a:tc>
                  <a:txBody>
                    <a:bodyPr/>
                    <a:lstStyle/>
                    <a:p>
                      <a:pPr algn="ctr" fontAlgn="ctr"/>
                      <a:r>
                        <a:rPr lang="pl-PL" sz="700" b="0" i="0" u="none" strike="noStrike">
                          <a:latin typeface="Arial"/>
                        </a:rPr>
                        <a:t>2</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pl-PL" sz="700" b="0" i="0" u="none" strike="noStrike">
                          <a:latin typeface="Arial"/>
                        </a:rPr>
                        <a:t>Kujawsko-Pomorskie</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6 558</a:t>
                      </a:r>
                    </a:p>
                  </a:txBody>
                  <a:tcPr marL="6280" marR="6280" marT="62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5 006</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276</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503</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238</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212</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54</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63</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3 565</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3</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159403">
                <a:tc>
                  <a:txBody>
                    <a:bodyPr/>
                    <a:lstStyle/>
                    <a:p>
                      <a:pPr algn="ctr" fontAlgn="ctr"/>
                      <a:r>
                        <a:rPr lang="pl-PL" sz="700" b="0" i="0" u="none" strike="noStrike">
                          <a:latin typeface="Arial"/>
                        </a:rPr>
                        <a:t>3</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pl-PL" sz="700" b="0" i="0" u="none" strike="noStrike">
                          <a:latin typeface="Arial"/>
                        </a:rPr>
                        <a:t>Lubelskie</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10 282</a:t>
                      </a:r>
                    </a:p>
                  </a:txBody>
                  <a:tcPr marL="6280" marR="6280" marT="62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3 004</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1 336</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799</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2 623</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1 664</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233</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257</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6 123</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1</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159403">
                <a:tc>
                  <a:txBody>
                    <a:bodyPr/>
                    <a:lstStyle/>
                    <a:p>
                      <a:pPr algn="ctr" fontAlgn="ctr"/>
                      <a:r>
                        <a:rPr lang="pl-PL" sz="700" b="0" i="0" u="none" strike="noStrike">
                          <a:latin typeface="Arial"/>
                        </a:rPr>
                        <a:t>4</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pl-PL" sz="700" b="0" i="0" u="none" strike="noStrike">
                          <a:latin typeface="Arial"/>
                        </a:rPr>
                        <a:t>Lubuskie</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2 709</a:t>
                      </a:r>
                    </a:p>
                  </a:txBody>
                  <a:tcPr marL="6280" marR="6280" marT="62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292</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1 013</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396</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656</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737</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379</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26</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496</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1</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159403">
                <a:tc>
                  <a:txBody>
                    <a:bodyPr/>
                    <a:lstStyle/>
                    <a:p>
                      <a:pPr algn="ctr" fontAlgn="ctr"/>
                      <a:r>
                        <a:rPr lang="pl-PL" sz="700" b="0" i="0" u="none" strike="noStrike">
                          <a:latin typeface="Arial"/>
                        </a:rPr>
                        <a:t>5</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pl-PL" sz="700" b="0" i="0" u="none" strike="noStrike">
                          <a:latin typeface="Arial"/>
                        </a:rPr>
                        <a:t>Łódzkie</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3 131</a:t>
                      </a:r>
                    </a:p>
                  </a:txBody>
                  <a:tcPr marL="6280" marR="6280" marT="62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910</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347</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186</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190</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270</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93</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109</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2 006</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2</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159521">
                <a:tc>
                  <a:txBody>
                    <a:bodyPr/>
                    <a:lstStyle/>
                    <a:p>
                      <a:pPr algn="ctr" fontAlgn="ctr"/>
                      <a:r>
                        <a:rPr lang="pl-PL" sz="700" b="0" i="0" u="none" strike="noStrike">
                          <a:latin typeface="Arial"/>
                        </a:rPr>
                        <a:t>6</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pl-PL" sz="700" b="0" i="0" u="none" strike="noStrike">
                          <a:latin typeface="Arial"/>
                        </a:rPr>
                        <a:t>Małopolskie</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3 224</a:t>
                      </a:r>
                    </a:p>
                  </a:txBody>
                  <a:tcPr marL="6280" marR="6280" marT="62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616</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862</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325</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241</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420</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303</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432</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1 070</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1</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159403">
                <a:tc>
                  <a:txBody>
                    <a:bodyPr/>
                    <a:lstStyle/>
                    <a:p>
                      <a:pPr algn="ctr" fontAlgn="ctr"/>
                      <a:r>
                        <a:rPr lang="pl-PL" sz="700" b="0" i="0" u="none" strike="noStrike">
                          <a:latin typeface="Arial"/>
                        </a:rPr>
                        <a:t>7</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pl-PL" sz="700" b="0" i="0" u="none" strike="noStrike">
                          <a:latin typeface="Arial"/>
                        </a:rPr>
                        <a:t>Mazowieckie</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7 740</a:t>
                      </a:r>
                    </a:p>
                  </a:txBody>
                  <a:tcPr marL="6280" marR="6280" marT="62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1 806</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1 619</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1 696</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904</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1 172</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261</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130</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2 816</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7</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159521">
                <a:tc>
                  <a:txBody>
                    <a:bodyPr/>
                    <a:lstStyle/>
                    <a:p>
                      <a:pPr algn="ctr" fontAlgn="ctr"/>
                      <a:r>
                        <a:rPr lang="pl-PL" sz="700" b="0" i="0" u="none" strike="noStrike">
                          <a:latin typeface="Arial"/>
                        </a:rPr>
                        <a:t>8</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pl-PL" sz="700" b="0" i="0" u="none" strike="noStrike">
                          <a:latin typeface="Arial"/>
                        </a:rPr>
                        <a:t>Opolskie</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1 679</a:t>
                      </a:r>
                    </a:p>
                  </a:txBody>
                  <a:tcPr marL="6280" marR="6280" marT="62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1 127</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43</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24</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87</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36</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10</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19</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907</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0</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159403">
                <a:tc>
                  <a:txBody>
                    <a:bodyPr/>
                    <a:lstStyle/>
                    <a:p>
                      <a:pPr algn="ctr" fontAlgn="ctr"/>
                      <a:r>
                        <a:rPr lang="pl-PL" sz="700" b="0" i="0" u="none" strike="noStrike">
                          <a:latin typeface="Arial"/>
                        </a:rPr>
                        <a:t>9</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pl-PL" sz="700" b="0" i="0" u="none" strike="noStrike">
                          <a:latin typeface="Arial"/>
                        </a:rPr>
                        <a:t>Podkarpackie</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6 479</a:t>
                      </a:r>
                    </a:p>
                  </a:txBody>
                  <a:tcPr marL="6280" marR="6280" marT="62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675</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913</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766</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2 438</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2 121</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171</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106</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1 084</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0</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159521">
                <a:tc>
                  <a:txBody>
                    <a:bodyPr/>
                    <a:lstStyle/>
                    <a:p>
                      <a:pPr algn="ctr" fontAlgn="ctr"/>
                      <a:r>
                        <a:rPr lang="pl-PL" sz="700" b="0" i="0" u="none" strike="noStrike">
                          <a:latin typeface="Arial"/>
                        </a:rPr>
                        <a:t>10</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pl-PL" sz="700" b="0" i="0" u="none" strike="noStrike">
                          <a:latin typeface="Arial"/>
                        </a:rPr>
                        <a:t>Podlaskie</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8 310</a:t>
                      </a:r>
                    </a:p>
                  </a:txBody>
                  <a:tcPr marL="6280" marR="6280" marT="62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1 291</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2 651</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1 611</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1 320</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2 222</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83</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192</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2 106</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1</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159521">
                <a:tc>
                  <a:txBody>
                    <a:bodyPr/>
                    <a:lstStyle/>
                    <a:p>
                      <a:pPr algn="ctr" fontAlgn="ctr"/>
                      <a:r>
                        <a:rPr lang="pl-PL" sz="700" b="0" i="0" u="none" strike="noStrike">
                          <a:latin typeface="Arial"/>
                        </a:rPr>
                        <a:t>11</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pl-PL" sz="700" b="0" i="0" u="none" strike="noStrike">
                          <a:latin typeface="Arial"/>
                        </a:rPr>
                        <a:t>Pomorskie</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4 924</a:t>
                      </a:r>
                    </a:p>
                  </a:txBody>
                  <a:tcPr marL="6280" marR="6280" marT="62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2 165</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563</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660</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1 145</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469</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91</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138</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2 540</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3</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159521">
                <a:tc>
                  <a:txBody>
                    <a:bodyPr/>
                    <a:lstStyle/>
                    <a:p>
                      <a:pPr algn="ctr" fontAlgn="ctr"/>
                      <a:r>
                        <a:rPr lang="pl-PL" sz="700" b="0" i="0" u="none" strike="noStrike">
                          <a:latin typeface="Arial"/>
                        </a:rPr>
                        <a:t>12</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pl-PL" sz="700" b="0" i="0" u="none" strike="noStrike">
                          <a:latin typeface="Arial"/>
                        </a:rPr>
                        <a:t>Śląskie</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1 103</a:t>
                      </a:r>
                    </a:p>
                  </a:txBody>
                  <a:tcPr marL="6280" marR="6280" marT="62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257</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141</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66</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174</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73</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42</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45</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544</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1</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159521">
                <a:tc>
                  <a:txBody>
                    <a:bodyPr/>
                    <a:lstStyle/>
                    <a:p>
                      <a:pPr algn="ctr" fontAlgn="ctr"/>
                      <a:r>
                        <a:rPr lang="pl-PL" sz="700" b="0" i="0" u="none" strike="noStrike">
                          <a:latin typeface="Arial"/>
                        </a:rPr>
                        <a:t>13</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pl-PL" sz="700" b="0" i="0" u="none" strike="noStrike">
                          <a:latin typeface="Arial"/>
                        </a:rPr>
                        <a:t>Świętokrzyskie</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4 871</a:t>
                      </a:r>
                    </a:p>
                  </a:txBody>
                  <a:tcPr marL="6280" marR="6280" marT="62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1 279</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694</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738</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504</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866</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625</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49</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2 567</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1</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159521">
                <a:tc>
                  <a:txBody>
                    <a:bodyPr/>
                    <a:lstStyle/>
                    <a:p>
                      <a:pPr algn="ctr" fontAlgn="ctr"/>
                      <a:r>
                        <a:rPr lang="pl-PL" sz="700" b="0" i="0" u="none" strike="noStrike">
                          <a:latin typeface="Arial"/>
                        </a:rPr>
                        <a:t>14</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pl-PL" sz="700" b="0" i="0" u="none" strike="noStrike">
                          <a:latin typeface="Arial"/>
                        </a:rPr>
                        <a:t>Warmińsko-Mazurskie</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6 688</a:t>
                      </a:r>
                    </a:p>
                  </a:txBody>
                  <a:tcPr marL="6280" marR="6280" marT="62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1 305</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3 270</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417</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1 100</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896</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171</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82</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1 464</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2</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159521">
                <a:tc>
                  <a:txBody>
                    <a:bodyPr/>
                    <a:lstStyle/>
                    <a:p>
                      <a:pPr algn="ctr" fontAlgn="ctr"/>
                      <a:r>
                        <a:rPr lang="pl-PL" sz="700" b="0" i="0" u="none" strike="noStrike">
                          <a:latin typeface="Arial"/>
                        </a:rPr>
                        <a:t>15</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pl-PL" sz="700" b="0" i="0" u="none" strike="noStrike">
                          <a:latin typeface="Arial"/>
                        </a:rPr>
                        <a:t>Wielkopolskie</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8 242</a:t>
                      </a:r>
                    </a:p>
                  </a:txBody>
                  <a:tcPr marL="6280" marR="6280" marT="62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3 399</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643</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1 375</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496</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772</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271</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145</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4 672</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4</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159521">
                <a:tc>
                  <a:txBody>
                    <a:bodyPr/>
                    <a:lstStyle/>
                    <a:p>
                      <a:pPr algn="ctr" fontAlgn="ctr"/>
                      <a:r>
                        <a:rPr lang="pl-PL" sz="700" b="0" i="0" u="none" strike="noStrike">
                          <a:latin typeface="Arial"/>
                        </a:rPr>
                        <a:t>16</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l" fontAlgn="ctr"/>
                      <a:r>
                        <a:rPr lang="pl-PL" sz="700" b="0" i="0" u="none" strike="noStrike">
                          <a:latin typeface="Arial"/>
                        </a:rPr>
                        <a:t>Zachodniopomorskie</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4 796</a:t>
                      </a:r>
                    </a:p>
                  </a:txBody>
                  <a:tcPr marL="6280" marR="6280" marT="62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718</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2 575</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644</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780</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933</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229</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28</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911</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0" i="0" u="none" strike="noStrike">
                          <a:latin typeface="Arial"/>
                        </a:rPr>
                        <a:t>2</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r>
              <a:tr h="212695">
                <a:tc gridSpan="2">
                  <a:txBody>
                    <a:bodyPr/>
                    <a:lstStyle/>
                    <a:p>
                      <a:pPr algn="ctr" fontAlgn="ctr"/>
                      <a:r>
                        <a:rPr lang="pl-PL" sz="600" b="1" i="0" u="none" strike="noStrike">
                          <a:latin typeface="Arial"/>
                        </a:rPr>
                        <a:t>suma</a:t>
                      </a:r>
                    </a:p>
                  </a:txBody>
                  <a:tcPr marL="6280" marR="6280" marT="62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pl-PL"/>
                    </a:p>
                  </a:txBody>
                  <a:tcPr/>
                </a:tc>
                <a:tc>
                  <a:txBody>
                    <a:bodyPr/>
                    <a:lstStyle/>
                    <a:p>
                      <a:pPr algn="ctr" fontAlgn="ctr"/>
                      <a:r>
                        <a:rPr lang="pl-PL" sz="700" b="1" i="0" u="none" strike="noStrike">
                          <a:latin typeface="Arial"/>
                        </a:rPr>
                        <a:t>83 980</a:t>
                      </a:r>
                    </a:p>
                  </a:txBody>
                  <a:tcPr marL="6280" marR="6280" marT="62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1" i="0" u="none" strike="noStrike">
                          <a:latin typeface="Arial"/>
                        </a:rPr>
                        <a:t>24 547</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1" i="0" u="none" strike="noStrike">
                          <a:latin typeface="Arial"/>
                        </a:rPr>
                        <a:t>17 537</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1" i="0" u="none" strike="noStrike">
                          <a:latin typeface="Arial"/>
                        </a:rPr>
                        <a:t>10 783</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1" i="0" u="none" strike="noStrike">
                          <a:latin typeface="Arial"/>
                        </a:rPr>
                        <a:t>13 787</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1" i="0" u="none" strike="noStrike">
                          <a:latin typeface="Arial"/>
                        </a:rPr>
                        <a:t>13 680</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1" i="0" u="none" strike="noStrike">
                          <a:latin typeface="Arial"/>
                        </a:rPr>
                        <a:t>3 097</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1" i="0" u="none" strike="noStrike">
                          <a:latin typeface="Arial"/>
                        </a:rPr>
                        <a:t>1 907</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1" i="0" u="none" strike="noStrike">
                          <a:latin typeface="Arial"/>
                        </a:rPr>
                        <a:t>33 688</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pl-PL" sz="700" b="1" i="0" u="none" strike="noStrike" dirty="0">
                          <a:latin typeface="Arial"/>
                        </a:rPr>
                        <a:t>33</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1711812"/>
          </a:xfrm>
          <a:prstGeom prst="rect">
            <a:avLst/>
          </a:prstGeom>
        </p:spPr>
      </p:pic>
      <p:pic>
        <p:nvPicPr>
          <p:cNvPr id="3" name="Obraz 2" descr="pobrane.jpg"/>
          <p:cNvPicPr>
            <a:picLocks noChangeAspect="1"/>
          </p:cNvPicPr>
          <p:nvPr/>
        </p:nvPicPr>
        <p:blipFill>
          <a:blip r:embed="rId3" cstate="print"/>
          <a:stretch>
            <a:fillRect/>
          </a:stretch>
        </p:blipFill>
        <p:spPr>
          <a:xfrm>
            <a:off x="3491880" y="404664"/>
            <a:ext cx="1828800" cy="914400"/>
          </a:xfrm>
          <a:prstGeom prst="rect">
            <a:avLst/>
          </a:prstGeom>
        </p:spPr>
      </p:pic>
      <p:sp>
        <p:nvSpPr>
          <p:cNvPr id="4" name="Tytuł 3"/>
          <p:cNvSpPr>
            <a:spLocks noGrp="1"/>
          </p:cNvSpPr>
          <p:nvPr>
            <p:ph type="title"/>
          </p:nvPr>
        </p:nvSpPr>
        <p:spPr/>
        <p:txBody>
          <a:bodyPr/>
          <a:lstStyle/>
          <a:p>
            <a:pPr algn="ctr"/>
            <a:r>
              <a:rPr lang="pl-PL" i="1" dirty="0" smtClean="0">
                <a:effectLst>
                  <a:outerShdw blurRad="38100" dist="38100" dir="2700000" algn="tl">
                    <a:srgbClr val="000000">
                      <a:alpha val="43137"/>
                    </a:srgbClr>
                  </a:outerShdw>
                </a:effectLst>
              </a:rPr>
              <a:t>Aleksandra magiera</a:t>
            </a:r>
            <a:br>
              <a:rPr lang="pl-PL" i="1" dirty="0" smtClean="0">
                <a:effectLst>
                  <a:outerShdw blurRad="38100" dist="38100" dir="2700000" algn="tl">
                    <a:srgbClr val="000000">
                      <a:alpha val="43137"/>
                    </a:srgbClr>
                  </a:outerShdw>
                </a:effectLst>
              </a:rPr>
            </a:br>
            <a:r>
              <a:rPr lang="pl-PL" i="1" dirty="0" smtClean="0">
                <a:effectLst>
                  <a:outerShdw blurRad="38100" dist="38100" dir="2700000" algn="tl">
                    <a:srgbClr val="000000">
                      <a:alpha val="43137"/>
                    </a:srgbClr>
                  </a:outerShdw>
                </a:effectLst>
              </a:rPr>
              <a:t>opolski </a:t>
            </a:r>
            <a:r>
              <a:rPr lang="pl-PL" i="1" dirty="0" err="1" smtClean="0">
                <a:effectLst>
                  <a:outerShdw blurRad="38100" dist="38100" dir="2700000" algn="tl">
                    <a:srgbClr val="000000">
                      <a:alpha val="43137"/>
                    </a:srgbClr>
                  </a:outerShdw>
                </a:effectLst>
              </a:rPr>
              <a:t>arimr</a:t>
            </a:r>
            <a:endParaRPr lang="pl-PL" i="1" dirty="0">
              <a:effectLst>
                <a:outerShdw blurRad="38100" dist="38100" dir="2700000" algn="tl">
                  <a:srgbClr val="000000">
                    <a:alpha val="43137"/>
                  </a:srgbClr>
                </a:outerShdw>
              </a:effectLst>
            </a:endParaRPr>
          </a:p>
        </p:txBody>
      </p:sp>
      <p:sp>
        <p:nvSpPr>
          <p:cNvPr id="5" name="Symbol zastępczy tekstu 4"/>
          <p:cNvSpPr>
            <a:spLocks noGrp="1"/>
          </p:cNvSpPr>
          <p:nvPr>
            <p:ph type="body" idx="1"/>
          </p:nvPr>
        </p:nvSpPr>
        <p:spPr/>
        <p:txBody>
          <a:bodyPr>
            <a:normAutofit/>
          </a:bodyPr>
          <a:lstStyle/>
          <a:p>
            <a:pPr algn="ctr"/>
            <a:r>
              <a:rPr lang="pl-PL" sz="3200" b="1" dirty="0" smtClean="0">
                <a:solidFill>
                  <a:srgbClr val="00B050"/>
                </a:solidFill>
              </a:rPr>
              <a:t>DZIĘKUJĘ ZA UWAGĘ</a:t>
            </a:r>
            <a:endParaRPr lang="pl-PL" sz="3200" b="1" dirty="0">
              <a:solidFill>
                <a:srgbClr val="00B05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50000" r="-150000"/>
          </a:stretch>
        </a:blipFill>
        <a:effectLst/>
      </p:bgPr>
    </p:bg>
    <p:spTree>
      <p:nvGrpSpPr>
        <p:cNvPr id="1" name=""/>
        <p:cNvGrpSpPr/>
        <p:nvPr/>
      </p:nvGrpSpPr>
      <p:grpSpPr>
        <a:xfrm>
          <a:off x="0" y="0"/>
          <a:ext cx="0" cy="0"/>
          <a:chOff x="0" y="0"/>
          <a:chExt cx="0" cy="0"/>
        </a:xfrm>
      </p:grpSpPr>
      <p:sp>
        <p:nvSpPr>
          <p:cNvPr id="7" name="Tytuł 6"/>
          <p:cNvSpPr>
            <a:spLocks noGrp="1"/>
          </p:cNvSpPr>
          <p:nvPr>
            <p:ph type="title"/>
          </p:nvPr>
        </p:nvSpPr>
        <p:spPr/>
        <p:txBody>
          <a:bodyPr/>
          <a:lstStyle/>
          <a:p>
            <a:endParaRPr lang="pl-PL"/>
          </a:p>
        </p:txBody>
      </p:sp>
      <p:sp>
        <p:nvSpPr>
          <p:cNvPr id="8" name="Symbol zastępczy zawartości 7"/>
          <p:cNvSpPr>
            <a:spLocks noGrp="1"/>
          </p:cNvSpPr>
          <p:nvPr>
            <p:ph idx="1"/>
          </p:nvPr>
        </p:nvSpPr>
        <p:spPr>
          <a:xfrm>
            <a:off x="457200" y="1600200"/>
            <a:ext cx="8229600" cy="4997152"/>
          </a:xfrm>
        </p:spPr>
        <p:txBody>
          <a:bodyPr>
            <a:normAutofit/>
          </a:bodyPr>
          <a:lstStyle/>
          <a:p>
            <a:pPr algn="just">
              <a:buNone/>
            </a:pPr>
            <a:r>
              <a:rPr lang="pl-PL" b="1" dirty="0" smtClean="0"/>
              <a:t>	</a:t>
            </a:r>
          </a:p>
          <a:p>
            <a:pPr algn="just">
              <a:buNone/>
            </a:pPr>
            <a:r>
              <a:rPr lang="pl-PL" b="1" dirty="0" smtClean="0"/>
              <a:t>	</a:t>
            </a:r>
            <a:r>
              <a:rPr lang="pl-PL" sz="2000" b="1" dirty="0" smtClean="0"/>
              <a:t>ROZPORZĄDZENIE MINISTRA ROLNICTWA I ROZWOJU WSI z dnia 18 marca 2015 </a:t>
            </a:r>
            <a:r>
              <a:rPr lang="pl-PL" sz="2000" dirty="0" smtClean="0"/>
              <a:t>r. </a:t>
            </a:r>
            <a:r>
              <a:rPr lang="pl-PL" sz="2000" i="1" dirty="0" smtClean="0"/>
              <a:t>w sprawie szczegółowych warunków i trybu przyznawania pomocy finansowej w ramach działania „Działanie </a:t>
            </a:r>
            <a:r>
              <a:rPr lang="pl-PL" sz="2000" i="1" dirty="0" err="1" smtClean="0"/>
              <a:t>rolno-środowiskowo-klimatyczne</a:t>
            </a:r>
            <a:r>
              <a:rPr lang="pl-PL" sz="2000" i="1" dirty="0" smtClean="0"/>
              <a:t>” objętego Programem Rozwoju Obszarów Wiejskich  na lata 2014–2020;</a:t>
            </a:r>
          </a:p>
          <a:p>
            <a:pPr algn="just">
              <a:buNone/>
            </a:pPr>
            <a:endParaRPr lang="pl-PL" sz="2000" i="1" dirty="0" smtClean="0"/>
          </a:p>
          <a:p>
            <a:pPr algn="just">
              <a:buNone/>
            </a:pPr>
            <a:r>
              <a:rPr lang="pl-PL" sz="2000" b="1" dirty="0" smtClean="0"/>
              <a:t>	Rozporządzenie zmieniające z dnia 29 maja 2015 r</a:t>
            </a:r>
            <a:r>
              <a:rPr lang="pl-PL" sz="2000" i="1" dirty="0" smtClean="0"/>
              <a:t>. w sprawie szczegółowych warunków i trybu przyznawania pomocy finansowej w ramach działania „Działanie </a:t>
            </a:r>
            <a:r>
              <a:rPr lang="pl-PL" sz="2000" i="1" dirty="0" err="1" smtClean="0"/>
              <a:t>rolno-środowiskowo-klimatyczne</a:t>
            </a:r>
            <a:r>
              <a:rPr lang="pl-PL" sz="2000" i="1" dirty="0" smtClean="0"/>
              <a:t>” objętego Programem Rozwoju Obszarów Wiejskich  na lata 2014–2020; </a:t>
            </a:r>
          </a:p>
          <a:p>
            <a:pPr algn="just">
              <a:buNone/>
            </a:pPr>
            <a:endParaRPr lang="pl-PL" sz="2000" dirty="0" smtClean="0"/>
          </a:p>
          <a:p>
            <a:pPr algn="ctr">
              <a:buNone/>
            </a:pPr>
            <a:endParaRPr lang="pl-PL" sz="2000" i="1" dirty="0" smtClean="0"/>
          </a:p>
          <a:p>
            <a:endParaRPr lang="pl-PL" sz="2000" dirty="0"/>
          </a:p>
        </p:txBody>
      </p:sp>
      <p:pic>
        <p:nvPicPr>
          <p:cNvPr id="4" name="Obraz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1711812"/>
          </a:xfrm>
          <a:prstGeom prst="rect">
            <a:avLst/>
          </a:prstGeom>
        </p:spPr>
      </p:pic>
      <p:pic>
        <p:nvPicPr>
          <p:cNvPr id="9" name="Picture 4" descr="C:\Documents and Settings\magiera.aleksandra\Pulpit\paragraf.jpg"/>
          <p:cNvPicPr>
            <a:picLocks noChangeAspect="1" noChangeArrowheads="1"/>
          </p:cNvPicPr>
          <p:nvPr/>
        </p:nvPicPr>
        <p:blipFill>
          <a:blip r:embed="rId3" cstate="print"/>
          <a:srcRect/>
          <a:stretch>
            <a:fillRect/>
          </a:stretch>
        </p:blipFill>
        <p:spPr bwMode="auto">
          <a:xfrm>
            <a:off x="7353300" y="5410200"/>
            <a:ext cx="1790700" cy="1447800"/>
          </a:xfrm>
          <a:prstGeom prst="rect">
            <a:avLst/>
          </a:prstGeom>
          <a:noFill/>
          <a:ln w="9525">
            <a:noFill/>
            <a:miter lim="800000"/>
            <a:headEnd/>
            <a:tailEnd/>
          </a:ln>
        </p:spPr>
      </p:pic>
      <p:sp>
        <p:nvSpPr>
          <p:cNvPr id="10" name="Prostokąt 9"/>
          <p:cNvSpPr/>
          <p:nvPr/>
        </p:nvSpPr>
        <p:spPr>
          <a:xfrm>
            <a:off x="3563888" y="1340768"/>
            <a:ext cx="2088232" cy="461665"/>
          </a:xfrm>
          <a:prstGeom prst="rect">
            <a:avLst/>
          </a:prstGeom>
        </p:spPr>
        <p:txBody>
          <a:bodyPr wrap="square">
            <a:spAutoFit/>
          </a:bodyPr>
          <a:lstStyle/>
          <a:p>
            <a:r>
              <a:rPr lang="pl-PL" sz="2400" b="1" dirty="0" smtClean="0">
                <a:solidFill>
                  <a:srgbClr val="00B050"/>
                </a:solidFill>
                <a:effectLst>
                  <a:outerShdw blurRad="38100" dist="38100" dir="2700000" algn="tl">
                    <a:srgbClr val="000000">
                      <a:alpha val="43137"/>
                    </a:srgbClr>
                  </a:outerShdw>
                </a:effectLst>
              </a:rPr>
              <a:t>AKTY PRAWNE</a:t>
            </a:r>
            <a:endParaRPr lang="pl-PL" sz="2400" dirty="0"/>
          </a:p>
        </p:txBody>
      </p:sp>
      <p:pic>
        <p:nvPicPr>
          <p:cNvPr id="11" name="Obraz 10" descr="pobrane.jpg"/>
          <p:cNvPicPr>
            <a:picLocks noChangeAspect="1"/>
          </p:cNvPicPr>
          <p:nvPr/>
        </p:nvPicPr>
        <p:blipFill>
          <a:blip r:embed="rId4" cstate="print"/>
          <a:stretch>
            <a:fillRect/>
          </a:stretch>
        </p:blipFill>
        <p:spPr>
          <a:xfrm>
            <a:off x="3491880" y="404664"/>
            <a:ext cx="1828800" cy="914400"/>
          </a:xfrm>
          <a:prstGeom prst="rect">
            <a:avLst/>
          </a:prstGeom>
        </p:spPr>
      </p:pic>
    </p:spTree>
    <p:extLst>
      <p:ext uri="{BB962C8B-B14F-4D97-AF65-F5344CB8AC3E}">
        <p14:creationId xmlns:p14="http://schemas.microsoft.com/office/powerpoint/2010/main" xmlns="" val="20708306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50000" r="-150000"/>
          </a:stretch>
        </a:blipFill>
        <a:effectLst/>
      </p:bgPr>
    </p:bg>
    <p:spTree>
      <p:nvGrpSpPr>
        <p:cNvPr id="1" name=""/>
        <p:cNvGrpSpPr/>
        <p:nvPr/>
      </p:nvGrpSpPr>
      <p:grpSpPr>
        <a:xfrm>
          <a:off x="0" y="0"/>
          <a:ext cx="0" cy="0"/>
          <a:chOff x="0" y="0"/>
          <a:chExt cx="0" cy="0"/>
        </a:xfrm>
      </p:grpSpPr>
      <p:pic>
        <p:nvPicPr>
          <p:cNvPr id="4" name="Obraz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188640"/>
            <a:ext cx="9144000" cy="1711812"/>
          </a:xfrm>
          <a:prstGeom prst="rect">
            <a:avLst/>
          </a:prstGeom>
        </p:spPr>
      </p:pic>
      <p:sp>
        <p:nvSpPr>
          <p:cNvPr id="7" name="Prostokąt 6"/>
          <p:cNvSpPr/>
          <p:nvPr/>
        </p:nvSpPr>
        <p:spPr>
          <a:xfrm>
            <a:off x="395536" y="1916832"/>
            <a:ext cx="8352928" cy="4530471"/>
          </a:xfrm>
          <a:prstGeom prst="rect">
            <a:avLst/>
          </a:prstGeom>
        </p:spPr>
        <p:txBody>
          <a:bodyPr wrap="square">
            <a:spAutoFit/>
          </a:bodyPr>
          <a:lstStyle/>
          <a:p>
            <a:pPr algn="ctr">
              <a:buNone/>
            </a:pPr>
            <a:r>
              <a:rPr lang="pl-PL" sz="2000" b="1" dirty="0" smtClean="0"/>
              <a:t>Pakiety w ramach działania </a:t>
            </a:r>
            <a:r>
              <a:rPr lang="pl-PL" sz="2000" b="1" dirty="0" err="1" smtClean="0"/>
              <a:t>rolno-środowiskowo-klimatycznego</a:t>
            </a:r>
            <a:r>
              <a:rPr lang="pl-PL" sz="2000" b="1" dirty="0" smtClean="0"/>
              <a:t> stanowią w większości kontynuację analogicznych pakietów wdrażanych w ramach Programu </a:t>
            </a:r>
            <a:r>
              <a:rPr lang="pl-PL" sz="2000" b="1" dirty="0" err="1" smtClean="0"/>
              <a:t>rolnośrodowiskowego</a:t>
            </a:r>
            <a:r>
              <a:rPr lang="pl-PL" sz="2000" b="1" dirty="0" smtClean="0"/>
              <a:t> PROW 2007-2013.</a:t>
            </a:r>
            <a:r>
              <a:rPr lang="pl-PL" sz="2000" dirty="0" smtClean="0"/>
              <a:t> </a:t>
            </a:r>
          </a:p>
          <a:p>
            <a:pPr algn="ctr">
              <a:buNone/>
            </a:pPr>
            <a:r>
              <a:rPr lang="pl-PL" sz="2000" dirty="0" smtClean="0"/>
              <a:t>	</a:t>
            </a:r>
            <a:endParaRPr lang="pl-PL" sz="2000" b="1" dirty="0" smtClean="0"/>
          </a:p>
          <a:p>
            <a:pPr>
              <a:lnSpc>
                <a:spcPct val="80000"/>
              </a:lnSpc>
              <a:buNone/>
            </a:pPr>
            <a:endParaRPr lang="pl-PL" b="1" dirty="0" smtClean="0"/>
          </a:p>
          <a:p>
            <a:pPr>
              <a:lnSpc>
                <a:spcPct val="80000"/>
              </a:lnSpc>
              <a:buNone/>
            </a:pPr>
            <a:r>
              <a:rPr lang="pl-PL" sz="2000" b="1" dirty="0" smtClean="0"/>
              <a:t>Cel działania:</a:t>
            </a:r>
          </a:p>
          <a:p>
            <a:pPr>
              <a:lnSpc>
                <a:spcPct val="80000"/>
              </a:lnSpc>
              <a:buNone/>
            </a:pPr>
            <a:endParaRPr lang="pl-PL" sz="2000" b="1" dirty="0" smtClean="0"/>
          </a:p>
          <a:p>
            <a:pPr algn="just">
              <a:lnSpc>
                <a:spcPct val="90000"/>
              </a:lnSpc>
              <a:buFont typeface="Wingdings" pitchFamily="2" charset="2"/>
              <a:buChar char="Ø"/>
            </a:pPr>
            <a:r>
              <a:rPr lang="pl-PL" sz="2000" dirty="0" smtClean="0"/>
              <a:t>Zachowanie różnorodności biologicznej siedlisk półnaturalnych, wykształconych przy udziale wielowiekowej ekstensywnej gospodarki rolnej;</a:t>
            </a:r>
          </a:p>
          <a:p>
            <a:pPr algn="just">
              <a:lnSpc>
                <a:spcPct val="90000"/>
              </a:lnSpc>
              <a:buFont typeface="Wingdings 2" pitchFamily="18" charset="2"/>
              <a:buChar char=""/>
            </a:pPr>
            <a:endParaRPr lang="pl-PL" sz="2000" dirty="0" smtClean="0"/>
          </a:p>
          <a:p>
            <a:pPr algn="just">
              <a:lnSpc>
                <a:spcPct val="90000"/>
              </a:lnSpc>
              <a:buFont typeface="Wingdings" pitchFamily="2" charset="2"/>
              <a:buChar char="Ø"/>
            </a:pPr>
            <a:r>
              <a:rPr lang="pl-PL" sz="2000" dirty="0" smtClean="0"/>
              <a:t>Zachowanie starych ras zwierząt gospodarskich i odmian roślin uprawnych;</a:t>
            </a:r>
          </a:p>
          <a:p>
            <a:pPr algn="just">
              <a:lnSpc>
                <a:spcPct val="90000"/>
              </a:lnSpc>
              <a:buFont typeface="Wingdings 2" pitchFamily="18" charset="2"/>
              <a:buChar char=""/>
            </a:pPr>
            <a:endParaRPr lang="pl-PL" sz="2000" dirty="0" smtClean="0"/>
          </a:p>
          <a:p>
            <a:pPr algn="just">
              <a:lnSpc>
                <a:spcPct val="90000"/>
              </a:lnSpc>
              <a:buFont typeface="Wingdings" pitchFamily="2" charset="2"/>
              <a:buChar char="Ø"/>
            </a:pPr>
            <a:r>
              <a:rPr lang="pl-PL" sz="2000" dirty="0" smtClean="0"/>
              <a:t>Ochronę środowiska przed zanieczyszczeniami pochodzącymi z rolnictwa;</a:t>
            </a:r>
          </a:p>
          <a:p>
            <a:pPr algn="just">
              <a:lnSpc>
                <a:spcPct val="90000"/>
              </a:lnSpc>
              <a:buFont typeface="Wingdings 2" pitchFamily="18" charset="2"/>
              <a:buChar char=""/>
            </a:pPr>
            <a:endParaRPr lang="pl-PL" sz="2000" dirty="0" smtClean="0"/>
          </a:p>
          <a:p>
            <a:pPr algn="just">
              <a:lnSpc>
                <a:spcPct val="90000"/>
              </a:lnSpc>
              <a:buFont typeface="Wingdings" pitchFamily="2" charset="2"/>
              <a:buChar char="Ø"/>
            </a:pPr>
            <a:r>
              <a:rPr lang="pl-PL" sz="2000" dirty="0" smtClean="0"/>
              <a:t>Uświadomienie rolnikom wagi ochrony przyrody w obszarach wiejskich i powiązań pomiędzy przyrodą;</a:t>
            </a:r>
            <a:endParaRPr lang="pl-PL" sz="2000" b="1" dirty="0" smtClean="0"/>
          </a:p>
        </p:txBody>
      </p:sp>
      <p:pic>
        <p:nvPicPr>
          <p:cNvPr id="8" name="Obraz 7" descr="pobrane.jpg"/>
          <p:cNvPicPr>
            <a:picLocks noChangeAspect="1"/>
          </p:cNvPicPr>
          <p:nvPr/>
        </p:nvPicPr>
        <p:blipFill>
          <a:blip r:embed="rId3" cstate="print"/>
          <a:stretch>
            <a:fillRect/>
          </a:stretch>
        </p:blipFill>
        <p:spPr>
          <a:xfrm>
            <a:off x="3491880" y="404664"/>
            <a:ext cx="1828800" cy="914400"/>
          </a:xfrm>
          <a:prstGeom prst="rect">
            <a:avLst/>
          </a:prstGeom>
        </p:spPr>
      </p:pic>
    </p:spTree>
    <p:extLst>
      <p:ext uri="{BB962C8B-B14F-4D97-AF65-F5344CB8AC3E}">
        <p14:creationId xmlns:p14="http://schemas.microsoft.com/office/powerpoint/2010/main" xmlns="" val="33797063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50000" r="-150000"/>
          </a:stretch>
        </a:blipFill>
        <a:effectLst/>
      </p:bgPr>
    </p:bg>
    <p:spTree>
      <p:nvGrpSpPr>
        <p:cNvPr id="1" name=""/>
        <p:cNvGrpSpPr/>
        <p:nvPr/>
      </p:nvGrpSpPr>
      <p:grpSpPr>
        <a:xfrm>
          <a:off x="0" y="0"/>
          <a:ext cx="0" cy="0"/>
          <a:chOff x="0" y="0"/>
          <a:chExt cx="0" cy="0"/>
        </a:xfrm>
      </p:grpSpPr>
      <p:pic>
        <p:nvPicPr>
          <p:cNvPr id="4" name="Obraz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1711812"/>
          </a:xfrm>
          <a:prstGeom prst="rect">
            <a:avLst/>
          </a:prstGeom>
        </p:spPr>
      </p:pic>
      <p:sp>
        <p:nvSpPr>
          <p:cNvPr id="7" name="Prostokąt 6"/>
          <p:cNvSpPr/>
          <p:nvPr/>
        </p:nvSpPr>
        <p:spPr>
          <a:xfrm>
            <a:off x="467544" y="1988840"/>
            <a:ext cx="8280920" cy="3785652"/>
          </a:xfrm>
          <a:prstGeom prst="rect">
            <a:avLst/>
          </a:prstGeom>
        </p:spPr>
        <p:txBody>
          <a:bodyPr wrap="square">
            <a:spAutoFit/>
          </a:bodyPr>
          <a:lstStyle/>
          <a:p>
            <a:pPr indent="-432000" algn="just">
              <a:lnSpc>
                <a:spcPct val="200000"/>
              </a:lnSpc>
              <a:spcBef>
                <a:spcPts val="600"/>
              </a:spcBef>
              <a:spcAft>
                <a:spcPts val="600"/>
              </a:spcAft>
              <a:buNone/>
            </a:pPr>
            <a:r>
              <a:rPr lang="pl-PL" sz="2000" b="1" kern="2100" spc="30" dirty="0" smtClean="0"/>
              <a:t>Należy podkreślić, że wymogiem obowiązującym w ramach wszystkich pakietów Działania </a:t>
            </a:r>
            <a:r>
              <a:rPr lang="pl-PL" sz="2000" b="1" kern="2100" spc="30" dirty="0" err="1" smtClean="0"/>
              <a:t>rolno-środowiskowo-klimatycznego</a:t>
            </a:r>
            <a:r>
              <a:rPr lang="pl-PL" sz="2000" b="1" kern="2100" spc="30" dirty="0" smtClean="0"/>
              <a:t>, sprzyjającym zachowaniu walorów przyrodniczych obszarów rolniczych, jest zachowanie powierzchni trwałych użytków zielonych i elementów krajobrazu nieużytkowanych rolniczo, stanowiących ostoje dzikiej przyrody</a:t>
            </a:r>
            <a:r>
              <a:rPr lang="pl-PL" b="1" kern="2100" spc="30" dirty="0" smtClean="0"/>
              <a:t>.</a:t>
            </a:r>
          </a:p>
        </p:txBody>
      </p:sp>
      <p:pic>
        <p:nvPicPr>
          <p:cNvPr id="1025" name="Picture 1" descr="C:\Users\natalka\Downloads\images.jpg"/>
          <p:cNvPicPr>
            <a:picLocks noChangeAspect="1" noChangeArrowheads="1"/>
          </p:cNvPicPr>
          <p:nvPr/>
        </p:nvPicPr>
        <p:blipFill>
          <a:blip r:embed="rId3" cstate="print"/>
          <a:srcRect/>
          <a:stretch>
            <a:fillRect/>
          </a:stretch>
        </p:blipFill>
        <p:spPr bwMode="auto">
          <a:xfrm>
            <a:off x="2987824" y="5157192"/>
            <a:ext cx="3152775" cy="1447800"/>
          </a:xfrm>
          <a:prstGeom prst="rect">
            <a:avLst/>
          </a:prstGeom>
          <a:ln>
            <a:noFill/>
          </a:ln>
          <a:effectLst>
            <a:outerShdw blurRad="292100" dist="139700" dir="2700000" algn="tl" rotWithShape="0">
              <a:srgbClr val="333333">
                <a:alpha val="65000"/>
              </a:srgbClr>
            </a:outerShdw>
          </a:effectLst>
        </p:spPr>
      </p:pic>
      <p:pic>
        <p:nvPicPr>
          <p:cNvPr id="8" name="Obraz 7" descr="pobrane.jpg"/>
          <p:cNvPicPr>
            <a:picLocks noChangeAspect="1"/>
          </p:cNvPicPr>
          <p:nvPr/>
        </p:nvPicPr>
        <p:blipFill>
          <a:blip r:embed="rId4" cstate="print"/>
          <a:stretch>
            <a:fillRect/>
          </a:stretch>
        </p:blipFill>
        <p:spPr>
          <a:xfrm>
            <a:off x="3491880" y="404664"/>
            <a:ext cx="1828800" cy="914400"/>
          </a:xfrm>
          <a:prstGeom prst="rect">
            <a:avLst/>
          </a:prstGeom>
        </p:spPr>
      </p:pic>
    </p:spTree>
    <p:extLst>
      <p:ext uri="{BB962C8B-B14F-4D97-AF65-F5344CB8AC3E}">
        <p14:creationId xmlns:p14="http://schemas.microsoft.com/office/powerpoint/2010/main" xmlns="" val="465615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1711812"/>
          </a:xfrm>
          <a:prstGeom prst="rect">
            <a:avLst/>
          </a:prstGeom>
        </p:spPr>
      </p:pic>
      <p:sp>
        <p:nvSpPr>
          <p:cNvPr id="3" name="Prostokąt 2"/>
          <p:cNvSpPr/>
          <p:nvPr/>
        </p:nvSpPr>
        <p:spPr>
          <a:xfrm>
            <a:off x="179512" y="1700808"/>
            <a:ext cx="8712968" cy="4678204"/>
          </a:xfrm>
          <a:prstGeom prst="rect">
            <a:avLst/>
          </a:prstGeom>
        </p:spPr>
        <p:txBody>
          <a:bodyPr wrap="square">
            <a:spAutoFit/>
          </a:bodyPr>
          <a:lstStyle/>
          <a:p>
            <a:pPr algn="ctr">
              <a:buNone/>
              <a:defRPr/>
            </a:pPr>
            <a:r>
              <a:rPr lang="pl-PL" sz="2000" b="1" u="sng" dirty="0" smtClean="0"/>
              <a:t>Działanie </a:t>
            </a:r>
            <a:r>
              <a:rPr lang="pl-PL" sz="2000" b="1" u="sng" dirty="0" err="1" smtClean="0"/>
              <a:t>rolno-środowiskowo-klimatyczne</a:t>
            </a:r>
            <a:r>
              <a:rPr lang="pl-PL" sz="2000" b="1" u="sng" dirty="0" smtClean="0"/>
              <a:t>  dzieli się na dwa </a:t>
            </a:r>
            <a:r>
              <a:rPr lang="pl-PL" sz="2000" b="1" u="sng" dirty="0" err="1" smtClean="0"/>
              <a:t>poddziałania</a:t>
            </a:r>
            <a:r>
              <a:rPr lang="pl-PL" sz="2000" u="sng" dirty="0" smtClean="0"/>
              <a:t>:</a:t>
            </a:r>
          </a:p>
          <a:p>
            <a:pPr algn="just">
              <a:buNone/>
              <a:defRPr/>
            </a:pPr>
            <a:endParaRPr lang="pl-PL" altLang="pl-PL" sz="2000" u="sng" dirty="0" smtClean="0"/>
          </a:p>
          <a:p>
            <a:pPr marL="361950" indent="-361950" algn="just">
              <a:buFont typeface="Wingdings" pitchFamily="2" charset="2"/>
              <a:buChar char="Ø"/>
              <a:defRPr/>
            </a:pPr>
            <a:r>
              <a:rPr lang="pl-PL" sz="2000" b="1" dirty="0" smtClean="0"/>
              <a:t>Płatności w ramach zobowiązań </a:t>
            </a:r>
            <a:r>
              <a:rPr lang="pl-PL" sz="2000" b="1" dirty="0" err="1" smtClean="0"/>
              <a:t>rolno-środowiskowo-klimatycznych</a:t>
            </a:r>
            <a:r>
              <a:rPr lang="pl-PL" sz="2000" b="1" dirty="0" smtClean="0"/>
              <a:t> </a:t>
            </a:r>
          </a:p>
          <a:p>
            <a:pPr marL="361950" indent="-361950" algn="just">
              <a:buFont typeface="Wingdings" pitchFamily="2" charset="2"/>
              <a:buChar char="Ø"/>
              <a:defRPr/>
            </a:pPr>
            <a:r>
              <a:rPr lang="pl-PL" sz="2000" b="1" dirty="0" smtClean="0"/>
              <a:t>Wsparcie ochrony i zrównoważonego użytkowania oraz rozwoju zasobów genetycznych w rolnictwie</a:t>
            </a:r>
            <a:r>
              <a:rPr lang="pl-PL" sz="2000" dirty="0" smtClean="0"/>
              <a:t>.</a:t>
            </a:r>
          </a:p>
          <a:p>
            <a:pPr marL="361950" indent="-361950" algn="just">
              <a:defRPr/>
            </a:pPr>
            <a:endParaRPr lang="pl-PL" sz="2000" dirty="0" smtClean="0"/>
          </a:p>
          <a:p>
            <a:pPr algn="just">
              <a:defRPr/>
            </a:pPr>
            <a:r>
              <a:rPr lang="pl-PL" sz="2000" dirty="0" smtClean="0"/>
              <a:t>      W ramach </a:t>
            </a:r>
            <a:r>
              <a:rPr lang="pl-PL" sz="2000" dirty="0" err="1" smtClean="0"/>
              <a:t>poddziałania</a:t>
            </a:r>
            <a:r>
              <a:rPr lang="pl-PL" sz="2000" dirty="0" smtClean="0"/>
              <a:t> Płatności w ramach zobowiązań rolno-środowiskowo-     klimatycznych wsparcie udzielane będzie na następujące </a:t>
            </a:r>
            <a:r>
              <a:rPr lang="pl-PL" sz="2000" b="1" dirty="0" smtClean="0"/>
              <a:t>pakiety:</a:t>
            </a:r>
          </a:p>
          <a:p>
            <a:pPr algn="just">
              <a:defRPr/>
            </a:pPr>
            <a:endParaRPr lang="pl-PL" sz="2000" b="1" dirty="0" smtClean="0"/>
          </a:p>
          <a:p>
            <a:pPr marL="361950" algn="just">
              <a:buFont typeface="Wingdings" pitchFamily="2" charset="2"/>
              <a:buChar char="Ø"/>
              <a:defRPr/>
            </a:pPr>
            <a:r>
              <a:rPr lang="pl-PL" sz="2000" b="1" dirty="0" smtClean="0"/>
              <a:t>1. Rolnictwo zrównoważone.</a:t>
            </a:r>
          </a:p>
          <a:p>
            <a:pPr marL="361950" algn="just">
              <a:buFont typeface="Wingdings" pitchFamily="2" charset="2"/>
              <a:buChar char="Ø"/>
              <a:defRPr/>
            </a:pPr>
            <a:r>
              <a:rPr lang="pl-PL" sz="2000" b="1" dirty="0" smtClean="0"/>
              <a:t>2. Ochrona gleb i wód.</a:t>
            </a:r>
          </a:p>
          <a:p>
            <a:pPr marL="361950" algn="just">
              <a:buFont typeface="Wingdings" pitchFamily="2" charset="2"/>
              <a:buChar char="Ø"/>
              <a:defRPr/>
            </a:pPr>
            <a:r>
              <a:rPr lang="pl-PL" sz="2000" b="1" dirty="0" smtClean="0"/>
              <a:t>3. Zachowanie sadów tradycyjnych odmian drzew owocowych.</a:t>
            </a:r>
          </a:p>
          <a:p>
            <a:pPr marL="361950" algn="just">
              <a:buFont typeface="Wingdings" pitchFamily="2" charset="2"/>
              <a:buChar char="Ø"/>
              <a:defRPr/>
            </a:pPr>
            <a:r>
              <a:rPr lang="pl-PL" sz="2000" b="1" dirty="0" smtClean="0"/>
              <a:t>4. Cenne siedliska i zagrożone gatunki ptaków na obszarach Natura 2000.</a:t>
            </a:r>
          </a:p>
          <a:p>
            <a:pPr marL="361950" algn="just">
              <a:buFont typeface="Wingdings" pitchFamily="2" charset="2"/>
              <a:buChar char="Ø"/>
              <a:defRPr/>
            </a:pPr>
            <a:r>
              <a:rPr lang="pl-PL" sz="2000" b="1" dirty="0" smtClean="0"/>
              <a:t>5. Cenne siedliska poza obszarami Natura 2000.</a:t>
            </a:r>
          </a:p>
          <a:p>
            <a:pPr marL="361950" algn="just">
              <a:defRPr/>
            </a:pPr>
            <a:endParaRPr lang="pl-PL" altLang="pl-PL" b="1" u="sng" dirty="0" smtClean="0">
              <a:solidFill>
                <a:srgbClr val="00B050"/>
              </a:solidFill>
            </a:endParaRPr>
          </a:p>
        </p:txBody>
      </p:sp>
      <p:pic>
        <p:nvPicPr>
          <p:cNvPr id="4" name="Obraz 3" descr="pobrane.jpg"/>
          <p:cNvPicPr>
            <a:picLocks noChangeAspect="1"/>
          </p:cNvPicPr>
          <p:nvPr/>
        </p:nvPicPr>
        <p:blipFill>
          <a:blip r:embed="rId3" cstate="print"/>
          <a:stretch>
            <a:fillRect/>
          </a:stretch>
        </p:blipFill>
        <p:spPr>
          <a:xfrm>
            <a:off x="3491880" y="404664"/>
            <a:ext cx="1828800" cy="9144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1711812"/>
          </a:xfrm>
          <a:prstGeom prst="rect">
            <a:avLst/>
          </a:prstGeom>
        </p:spPr>
      </p:pic>
      <p:pic>
        <p:nvPicPr>
          <p:cNvPr id="3" name="Obraz 2" descr="pobrane.jpg"/>
          <p:cNvPicPr>
            <a:picLocks noChangeAspect="1"/>
          </p:cNvPicPr>
          <p:nvPr/>
        </p:nvPicPr>
        <p:blipFill>
          <a:blip r:embed="rId3" cstate="print"/>
          <a:stretch>
            <a:fillRect/>
          </a:stretch>
        </p:blipFill>
        <p:spPr>
          <a:xfrm>
            <a:off x="3491880" y="404664"/>
            <a:ext cx="1828800" cy="914400"/>
          </a:xfrm>
          <a:prstGeom prst="rect">
            <a:avLst/>
          </a:prstGeom>
        </p:spPr>
      </p:pic>
      <p:sp>
        <p:nvSpPr>
          <p:cNvPr id="4" name="Prostokąt 3"/>
          <p:cNvSpPr/>
          <p:nvPr/>
        </p:nvSpPr>
        <p:spPr>
          <a:xfrm>
            <a:off x="467544" y="1997839"/>
            <a:ext cx="8280920" cy="3170099"/>
          </a:xfrm>
          <a:prstGeom prst="rect">
            <a:avLst/>
          </a:prstGeom>
        </p:spPr>
        <p:txBody>
          <a:bodyPr wrap="square">
            <a:spAutoFit/>
          </a:bodyPr>
          <a:lstStyle/>
          <a:p>
            <a:pPr algn="just">
              <a:defRPr/>
            </a:pPr>
            <a:r>
              <a:rPr lang="pl-PL" sz="2000" dirty="0" smtClean="0"/>
              <a:t>W ramach </a:t>
            </a:r>
            <a:r>
              <a:rPr lang="pl-PL" sz="2000" dirty="0" err="1" smtClean="0"/>
              <a:t>poddziałania</a:t>
            </a:r>
            <a:r>
              <a:rPr lang="pl-PL" sz="2000" dirty="0" smtClean="0"/>
              <a:t> Wsparcie ochrony i zrównoważonego użytkowania oraz rozwoju zasobów genetycznych w rolnictwie wsparcie udzielane będzie na następujące </a:t>
            </a:r>
            <a:r>
              <a:rPr lang="pl-PL" sz="2000" b="1" dirty="0" smtClean="0"/>
              <a:t>pakiety:</a:t>
            </a:r>
          </a:p>
          <a:p>
            <a:pPr algn="just">
              <a:defRPr/>
            </a:pPr>
            <a:endParaRPr lang="pl-PL" sz="2000" b="1" dirty="0" smtClean="0"/>
          </a:p>
          <a:p>
            <a:pPr marL="361950" algn="just">
              <a:buFont typeface="Wingdings" pitchFamily="2" charset="2"/>
              <a:buChar char="Ø"/>
              <a:defRPr/>
            </a:pPr>
            <a:r>
              <a:rPr lang="pl-PL" sz="2000" b="1" dirty="0" smtClean="0"/>
              <a:t>6.   Zachowanie </a:t>
            </a:r>
            <a:r>
              <a:rPr lang="pl-PL" sz="2000" b="1" dirty="0" smtClean="0"/>
              <a:t>zagrożonych zasobów genetycznych roślin w rolnictwie.</a:t>
            </a:r>
          </a:p>
          <a:p>
            <a:pPr marL="361950" algn="just">
              <a:buFont typeface="Wingdings" pitchFamily="2" charset="2"/>
              <a:buChar char="Ø"/>
              <a:defRPr/>
            </a:pPr>
            <a:r>
              <a:rPr lang="pl-PL" sz="2000" b="1" dirty="0" smtClean="0"/>
              <a:t>7. Zachowanie </a:t>
            </a:r>
            <a:r>
              <a:rPr lang="pl-PL" sz="2000" b="1" dirty="0" smtClean="0"/>
              <a:t>zagrożonych zasobów genetycznych zwierząt w rolnictwie.</a:t>
            </a:r>
          </a:p>
          <a:p>
            <a:pPr marL="361950" algn="just">
              <a:defRPr/>
            </a:pPr>
            <a:endParaRPr lang="pl-PL" altLang="pl-PL" b="1" u="sng" dirty="0" smtClean="0">
              <a:solidFill>
                <a:srgbClr val="00B050"/>
              </a:solidFill>
            </a:endParaRPr>
          </a:p>
          <a:p>
            <a:pPr marL="361950" algn="just">
              <a:defRPr/>
            </a:pPr>
            <a:endParaRPr lang="pl-PL" altLang="pl-PL" b="1" u="sng" dirty="0" smtClean="0">
              <a:solidFill>
                <a:srgbClr val="00B050"/>
              </a:solidFill>
            </a:endParaRPr>
          </a:p>
          <a:p>
            <a:pPr algn="ctr">
              <a:buNone/>
              <a:defRPr/>
            </a:pPr>
            <a:r>
              <a:rPr lang="pl-PL" altLang="pl-PL" sz="2000" b="1" u="sng" dirty="0" smtClean="0"/>
              <a:t>Budżet działania w ramach PROW 2014-2020</a:t>
            </a:r>
            <a:r>
              <a:rPr lang="pl-PL" altLang="pl-PL" sz="2000" b="1" dirty="0" smtClean="0"/>
              <a:t>: </a:t>
            </a:r>
            <a:r>
              <a:rPr lang="pl-PL" altLang="pl-PL" sz="2400" b="1" dirty="0" smtClean="0">
                <a:solidFill>
                  <a:srgbClr val="FF0000"/>
                </a:solidFill>
              </a:rPr>
              <a:t>1 184 062 782 euro</a:t>
            </a:r>
          </a:p>
        </p:txBody>
      </p:sp>
      <p:pic>
        <p:nvPicPr>
          <p:cNvPr id="18434" name="Picture 2" descr="C:\Users\natalka\Downloads\images (1).jpg"/>
          <p:cNvPicPr>
            <a:picLocks noChangeAspect="1" noChangeArrowheads="1"/>
          </p:cNvPicPr>
          <p:nvPr/>
        </p:nvPicPr>
        <p:blipFill>
          <a:blip r:embed="rId4" cstate="print"/>
          <a:srcRect/>
          <a:stretch>
            <a:fillRect/>
          </a:stretch>
        </p:blipFill>
        <p:spPr bwMode="auto">
          <a:xfrm>
            <a:off x="6263680" y="5105400"/>
            <a:ext cx="2880320" cy="1752600"/>
          </a:xfrm>
          <a:prstGeom prst="rect">
            <a:avLst/>
          </a:prstGeom>
          <a:ln>
            <a:noFill/>
          </a:ln>
          <a:effectLst>
            <a:softEdge rad="112500"/>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1711812"/>
          </a:xfrm>
          <a:prstGeom prst="rect">
            <a:avLst/>
          </a:prstGeom>
        </p:spPr>
      </p:pic>
      <p:pic>
        <p:nvPicPr>
          <p:cNvPr id="3" name="Obraz 2" descr="pobrane.jpg"/>
          <p:cNvPicPr>
            <a:picLocks noChangeAspect="1"/>
          </p:cNvPicPr>
          <p:nvPr/>
        </p:nvPicPr>
        <p:blipFill>
          <a:blip r:embed="rId3" cstate="print"/>
          <a:stretch>
            <a:fillRect/>
          </a:stretch>
        </p:blipFill>
        <p:spPr>
          <a:xfrm>
            <a:off x="3491880" y="404664"/>
            <a:ext cx="1828800" cy="914400"/>
          </a:xfrm>
          <a:prstGeom prst="rect">
            <a:avLst/>
          </a:prstGeom>
        </p:spPr>
      </p:pic>
      <p:sp>
        <p:nvSpPr>
          <p:cNvPr id="4" name="Prostokąt 3"/>
          <p:cNvSpPr/>
          <p:nvPr/>
        </p:nvSpPr>
        <p:spPr>
          <a:xfrm>
            <a:off x="395536" y="1772816"/>
            <a:ext cx="8424936" cy="1015663"/>
          </a:xfrm>
          <a:prstGeom prst="rect">
            <a:avLst/>
          </a:prstGeom>
        </p:spPr>
        <p:txBody>
          <a:bodyPr wrap="square">
            <a:spAutoFit/>
          </a:bodyPr>
          <a:lstStyle/>
          <a:p>
            <a:pPr algn="ctr"/>
            <a:r>
              <a:rPr lang="pl-PL" sz="2000" dirty="0" smtClean="0"/>
              <a:t>Pakiet 4</a:t>
            </a:r>
            <a:r>
              <a:rPr lang="pl-PL" sz="2000" b="1" dirty="0" smtClean="0"/>
              <a:t> </a:t>
            </a:r>
            <a:r>
              <a:rPr lang="pl-PL" sz="2000" b="1" i="1" dirty="0" smtClean="0"/>
              <a:t>Cenne siedliska i zagrożone gatunki ptaków na obszarach Natura 2000</a:t>
            </a:r>
            <a:r>
              <a:rPr lang="pl-PL" sz="2000" b="1" dirty="0" smtClean="0"/>
              <a:t> </a:t>
            </a:r>
            <a:r>
              <a:rPr lang="pl-PL" sz="2000" dirty="0" smtClean="0"/>
              <a:t>można realizować w ramach następujących wariantów:</a:t>
            </a:r>
          </a:p>
          <a:p>
            <a:pPr algn="ctr"/>
            <a:endParaRPr lang="pl-PL" sz="2000" dirty="0" smtClean="0"/>
          </a:p>
        </p:txBody>
      </p:sp>
      <p:sp>
        <p:nvSpPr>
          <p:cNvPr id="5" name="Prostokąt 4"/>
          <p:cNvSpPr/>
          <p:nvPr/>
        </p:nvSpPr>
        <p:spPr>
          <a:xfrm>
            <a:off x="467544" y="2420888"/>
            <a:ext cx="8280920" cy="3970318"/>
          </a:xfrm>
          <a:prstGeom prst="rect">
            <a:avLst/>
          </a:prstGeom>
        </p:spPr>
        <p:txBody>
          <a:bodyPr wrap="square">
            <a:spAutoFit/>
          </a:bodyPr>
          <a:lstStyle/>
          <a:p>
            <a:pPr indent="-165100" algn="just">
              <a:spcBef>
                <a:spcPts val="0"/>
              </a:spcBef>
            </a:pPr>
            <a:r>
              <a:rPr lang="pl-PL" dirty="0" smtClean="0"/>
              <a:t>Wariant 4.1. </a:t>
            </a:r>
            <a:r>
              <a:rPr lang="pl-PL" dirty="0" err="1" smtClean="0"/>
              <a:t>Zmiennowilgotne</a:t>
            </a:r>
            <a:r>
              <a:rPr lang="pl-PL" dirty="0" smtClean="0"/>
              <a:t> łąki </a:t>
            </a:r>
            <a:r>
              <a:rPr lang="pl-PL" dirty="0" err="1" smtClean="0"/>
              <a:t>trzęślicowe</a:t>
            </a:r>
            <a:r>
              <a:rPr lang="pl-PL" dirty="0" smtClean="0"/>
              <a:t>,</a:t>
            </a:r>
          </a:p>
          <a:p>
            <a:pPr indent="-165100" algn="just">
              <a:spcBef>
                <a:spcPts val="0"/>
              </a:spcBef>
            </a:pPr>
            <a:r>
              <a:rPr lang="pl-PL" dirty="0" smtClean="0"/>
              <a:t>Wariant 4.2. Zalewowe łąki </a:t>
            </a:r>
            <a:r>
              <a:rPr lang="pl-PL" dirty="0" err="1" smtClean="0"/>
              <a:t>selernicowe</a:t>
            </a:r>
            <a:r>
              <a:rPr lang="pl-PL" dirty="0" smtClean="0"/>
              <a:t> i </a:t>
            </a:r>
            <a:r>
              <a:rPr lang="pl-PL" dirty="0" err="1" smtClean="0"/>
              <a:t>słonorośla</a:t>
            </a:r>
            <a:r>
              <a:rPr lang="pl-PL" dirty="0" smtClean="0"/>
              <a:t>,</a:t>
            </a:r>
          </a:p>
          <a:p>
            <a:pPr indent="-165100" algn="just">
              <a:spcBef>
                <a:spcPts val="0"/>
              </a:spcBef>
            </a:pPr>
            <a:r>
              <a:rPr lang="pl-PL" dirty="0" smtClean="0"/>
              <a:t>Wariant 4.3. Murawy,</a:t>
            </a:r>
          </a:p>
          <a:p>
            <a:pPr indent="-165100" algn="just">
              <a:spcBef>
                <a:spcPts val="0"/>
              </a:spcBef>
            </a:pPr>
            <a:r>
              <a:rPr lang="pl-PL" dirty="0" smtClean="0"/>
              <a:t>Wariant 4.4. Półnaturalne łąki wilgotne,</a:t>
            </a:r>
          </a:p>
          <a:p>
            <a:pPr indent="-165100" algn="just">
              <a:spcBef>
                <a:spcPts val="0"/>
              </a:spcBef>
            </a:pPr>
            <a:r>
              <a:rPr lang="pl-PL" dirty="0" smtClean="0"/>
              <a:t>Wariant 4.5. Półnaturalne łąki świeże,</a:t>
            </a:r>
          </a:p>
          <a:p>
            <a:pPr indent="-165100" algn="just">
              <a:spcBef>
                <a:spcPts val="0"/>
              </a:spcBef>
            </a:pPr>
            <a:r>
              <a:rPr lang="pl-PL" dirty="0" smtClean="0"/>
              <a:t>Wariant 4.6.1. Torfowiska – wymogi obowiązkowe,</a:t>
            </a:r>
          </a:p>
          <a:p>
            <a:pPr indent="-165100" algn="just">
              <a:spcBef>
                <a:spcPts val="0"/>
              </a:spcBef>
            </a:pPr>
            <a:r>
              <a:rPr lang="pl-PL" dirty="0" smtClean="0"/>
              <a:t>Wariant 4.6.2. Torfowiska – wymogi obowiązkowe i uzupełniające,</a:t>
            </a:r>
          </a:p>
          <a:p>
            <a:pPr indent="-165100" algn="just">
              <a:spcBef>
                <a:spcPts val="0"/>
              </a:spcBef>
            </a:pPr>
            <a:r>
              <a:rPr lang="pl-PL" dirty="0" smtClean="0"/>
              <a:t>Wariant 4.7. Ekstensywne użytkowanie na obszarach specjalnej ochrony ptaków (OSO),</a:t>
            </a:r>
          </a:p>
          <a:p>
            <a:pPr indent="-165100" algn="just">
              <a:spcBef>
                <a:spcPts val="0"/>
              </a:spcBef>
            </a:pPr>
            <a:r>
              <a:rPr lang="pl-PL" dirty="0" smtClean="0"/>
              <a:t>Wariant 4.8. Ochrona siedlisk lęgowych ptaków: rycyka, kszyka, </a:t>
            </a:r>
            <a:r>
              <a:rPr lang="pl-PL" dirty="0" err="1" smtClean="0"/>
              <a:t>krwawodzioba</a:t>
            </a:r>
            <a:r>
              <a:rPr lang="pl-PL" dirty="0" smtClean="0"/>
              <a:t> lub czajki,</a:t>
            </a:r>
          </a:p>
          <a:p>
            <a:pPr indent="-165100" algn="just">
              <a:spcBef>
                <a:spcPts val="0"/>
              </a:spcBef>
            </a:pPr>
            <a:r>
              <a:rPr lang="pl-PL" dirty="0" smtClean="0"/>
              <a:t>Wariant 4.9. Ochrona siedlisk lęgowych ptaków: wodniczki,</a:t>
            </a:r>
          </a:p>
          <a:p>
            <a:pPr indent="-165100" algn="just">
              <a:spcBef>
                <a:spcPts val="0"/>
              </a:spcBef>
            </a:pPr>
            <a:r>
              <a:rPr lang="pl-PL" dirty="0" smtClean="0"/>
              <a:t>Wariant 4.10. Ochrona siedlisk lęgowych ptaków: dubelta</a:t>
            </a:r>
          </a:p>
          <a:p>
            <a:pPr indent="-165100" algn="just">
              <a:spcBef>
                <a:spcPts val="0"/>
              </a:spcBef>
            </a:pPr>
            <a:r>
              <a:rPr lang="pl-PL" dirty="0" smtClean="0"/>
              <a:t> lub kulika wielkiego,</a:t>
            </a:r>
          </a:p>
          <a:p>
            <a:pPr indent="-165100" algn="just">
              <a:spcBef>
                <a:spcPts val="0"/>
              </a:spcBef>
            </a:pPr>
            <a:r>
              <a:rPr lang="pl-PL" dirty="0" smtClean="0"/>
              <a:t>Wariant 4.11. Ochrona siedlisk lęgowych ptaków: derkacza;</a:t>
            </a:r>
          </a:p>
        </p:txBody>
      </p:sp>
      <p:pic>
        <p:nvPicPr>
          <p:cNvPr id="19458" name="Picture 2" descr="C:\Users\natalka\Downloads\min_783.jpg"/>
          <p:cNvPicPr>
            <a:picLocks noChangeAspect="1" noChangeArrowheads="1"/>
          </p:cNvPicPr>
          <p:nvPr/>
        </p:nvPicPr>
        <p:blipFill>
          <a:blip r:embed="rId4" cstate="print"/>
          <a:srcRect/>
          <a:stretch>
            <a:fillRect/>
          </a:stretch>
        </p:blipFill>
        <p:spPr bwMode="auto">
          <a:xfrm>
            <a:off x="7020272" y="5373216"/>
            <a:ext cx="1440160" cy="12961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1711812"/>
          </a:xfrm>
          <a:prstGeom prst="rect">
            <a:avLst/>
          </a:prstGeom>
        </p:spPr>
      </p:pic>
      <p:pic>
        <p:nvPicPr>
          <p:cNvPr id="3" name="Obraz 2" descr="pobrane.jpg"/>
          <p:cNvPicPr>
            <a:picLocks noChangeAspect="1"/>
          </p:cNvPicPr>
          <p:nvPr/>
        </p:nvPicPr>
        <p:blipFill>
          <a:blip r:embed="rId3" cstate="print"/>
          <a:stretch>
            <a:fillRect/>
          </a:stretch>
        </p:blipFill>
        <p:spPr>
          <a:xfrm>
            <a:off x="3491880" y="404664"/>
            <a:ext cx="1828800" cy="914400"/>
          </a:xfrm>
          <a:prstGeom prst="rect">
            <a:avLst/>
          </a:prstGeom>
        </p:spPr>
      </p:pic>
      <p:sp>
        <p:nvSpPr>
          <p:cNvPr id="7" name="Prostokąt 6"/>
          <p:cNvSpPr/>
          <p:nvPr/>
        </p:nvSpPr>
        <p:spPr>
          <a:xfrm>
            <a:off x="467544" y="1720840"/>
            <a:ext cx="8352928" cy="3447098"/>
          </a:xfrm>
          <a:prstGeom prst="rect">
            <a:avLst/>
          </a:prstGeom>
        </p:spPr>
        <p:txBody>
          <a:bodyPr wrap="square">
            <a:spAutoFit/>
          </a:bodyPr>
          <a:lstStyle/>
          <a:p>
            <a:pPr lvl="0" algn="ctr">
              <a:spcBef>
                <a:spcPts val="0"/>
              </a:spcBef>
            </a:pPr>
            <a:r>
              <a:rPr lang="pl-PL" sz="2000" b="1" dirty="0" smtClean="0"/>
              <a:t>Pakiet 5. </a:t>
            </a:r>
            <a:r>
              <a:rPr lang="pl-PL" sz="2000" b="1" i="1" dirty="0" smtClean="0"/>
              <a:t>Cenne siedliska poza obszarami Natura 2000</a:t>
            </a:r>
            <a:r>
              <a:rPr lang="pl-PL" sz="2000" i="1" dirty="0" smtClean="0"/>
              <a:t> </a:t>
            </a:r>
            <a:r>
              <a:rPr lang="pl-PL" sz="2000" dirty="0" smtClean="0"/>
              <a:t>można realizować w ramach następujących wariantów:</a:t>
            </a:r>
          </a:p>
          <a:p>
            <a:pPr indent="-165100">
              <a:spcBef>
                <a:spcPts val="0"/>
              </a:spcBef>
            </a:pPr>
            <a:endParaRPr lang="pl-PL" dirty="0" smtClean="0"/>
          </a:p>
          <a:p>
            <a:pPr indent="-165100">
              <a:spcBef>
                <a:spcPts val="0"/>
              </a:spcBef>
            </a:pPr>
            <a:r>
              <a:rPr lang="pl-PL" sz="2000" dirty="0" smtClean="0"/>
              <a:t>Wariant 5.1. </a:t>
            </a:r>
            <a:r>
              <a:rPr lang="pl-PL" sz="2000" dirty="0" err="1" smtClean="0"/>
              <a:t>Zmiennowilgotne</a:t>
            </a:r>
            <a:r>
              <a:rPr lang="pl-PL" sz="2000" dirty="0" smtClean="0"/>
              <a:t> łąki </a:t>
            </a:r>
            <a:r>
              <a:rPr lang="pl-PL" sz="2000" dirty="0" err="1" smtClean="0"/>
              <a:t>trzęślicowe</a:t>
            </a:r>
            <a:r>
              <a:rPr lang="pl-PL" sz="2000" dirty="0" smtClean="0"/>
              <a:t>,</a:t>
            </a:r>
          </a:p>
          <a:p>
            <a:pPr indent="-165100">
              <a:spcBef>
                <a:spcPts val="0"/>
              </a:spcBef>
            </a:pPr>
            <a:r>
              <a:rPr lang="pl-PL" sz="2000" dirty="0" smtClean="0"/>
              <a:t>Wariant 5.2. Zalewowe łąki </a:t>
            </a:r>
            <a:r>
              <a:rPr lang="pl-PL" sz="2000" dirty="0" err="1" smtClean="0"/>
              <a:t>selernicowe</a:t>
            </a:r>
            <a:r>
              <a:rPr lang="pl-PL" sz="2000" dirty="0" smtClean="0"/>
              <a:t> i </a:t>
            </a:r>
            <a:r>
              <a:rPr lang="pl-PL" sz="2000" dirty="0" err="1" smtClean="0"/>
              <a:t>słonorośla</a:t>
            </a:r>
            <a:r>
              <a:rPr lang="pl-PL" sz="2000" dirty="0" smtClean="0"/>
              <a:t>,</a:t>
            </a:r>
          </a:p>
          <a:p>
            <a:pPr indent="-165100">
              <a:spcBef>
                <a:spcPts val="0"/>
              </a:spcBef>
            </a:pPr>
            <a:r>
              <a:rPr lang="pl-PL" sz="2000" dirty="0" smtClean="0"/>
              <a:t>Wariant 5.3. Murawy,</a:t>
            </a:r>
          </a:p>
          <a:p>
            <a:pPr indent="-165100">
              <a:spcBef>
                <a:spcPts val="0"/>
              </a:spcBef>
            </a:pPr>
            <a:r>
              <a:rPr lang="pl-PL" sz="2000" dirty="0" smtClean="0"/>
              <a:t>Wariant 5.4. Półnaturalne łąki wilgotne,</a:t>
            </a:r>
          </a:p>
          <a:p>
            <a:pPr indent="-165100">
              <a:spcBef>
                <a:spcPts val="0"/>
              </a:spcBef>
            </a:pPr>
            <a:r>
              <a:rPr lang="pl-PL" sz="2000" dirty="0" smtClean="0"/>
              <a:t>Wariant 5.5. Półnaturalne łąki świeże,</a:t>
            </a:r>
          </a:p>
          <a:p>
            <a:pPr indent="-165100">
              <a:spcBef>
                <a:spcPts val="0"/>
              </a:spcBef>
            </a:pPr>
            <a:r>
              <a:rPr lang="pl-PL" sz="2000" dirty="0" smtClean="0"/>
              <a:t>Wariant 5.6.1. Torfowiska – wymogi obowiązkowe,</a:t>
            </a:r>
          </a:p>
          <a:p>
            <a:pPr indent="-165100">
              <a:spcBef>
                <a:spcPts val="0"/>
              </a:spcBef>
            </a:pPr>
            <a:r>
              <a:rPr lang="pl-PL" sz="2000" dirty="0" smtClean="0"/>
              <a:t>Wariant 5.6.2. Torfowiska – wymogi obowiązkowe</a:t>
            </a:r>
          </a:p>
          <a:p>
            <a:pPr indent="-165100">
              <a:spcBef>
                <a:spcPts val="0"/>
              </a:spcBef>
            </a:pPr>
            <a:r>
              <a:rPr lang="pl-PL" sz="2000" dirty="0" smtClean="0"/>
              <a:t>	           i uzupełniające;</a:t>
            </a:r>
          </a:p>
        </p:txBody>
      </p:sp>
      <p:pic>
        <p:nvPicPr>
          <p:cNvPr id="8" name="Picture 4" descr="C:\Documents and Settings\magiera.aleksandra\Pulpit\łaki trzeslicowe.bmp"/>
          <p:cNvPicPr>
            <a:picLocks noChangeAspect="1" noChangeArrowheads="1"/>
          </p:cNvPicPr>
          <p:nvPr/>
        </p:nvPicPr>
        <p:blipFill>
          <a:blip r:embed="rId4" cstate="print"/>
          <a:srcRect/>
          <a:stretch>
            <a:fillRect/>
          </a:stretch>
        </p:blipFill>
        <p:spPr bwMode="auto">
          <a:xfrm>
            <a:off x="6372200" y="4581128"/>
            <a:ext cx="2514600" cy="1981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TotalTime>
  <Words>2677</Words>
  <Application>Microsoft Office PowerPoint</Application>
  <PresentationFormat>Pokaz na ekranie (4:3)</PresentationFormat>
  <Paragraphs>1099</Paragraphs>
  <Slides>29</Slides>
  <Notes>0</Notes>
  <HiddenSlides>0</HiddenSlides>
  <MMClips>0</MMClips>
  <ScaleCrop>false</ScaleCrop>
  <HeadingPairs>
    <vt:vector size="4" baseType="variant">
      <vt:variant>
        <vt:lpstr>Motyw</vt:lpstr>
      </vt:variant>
      <vt:variant>
        <vt:i4>1</vt:i4>
      </vt:variant>
      <vt:variant>
        <vt:lpstr>Tytuły slajdów</vt:lpstr>
      </vt:variant>
      <vt:variant>
        <vt:i4>29</vt:i4>
      </vt:variant>
    </vt:vector>
  </HeadingPairs>
  <TitlesOfParts>
    <vt:vector size="30" baseType="lpstr">
      <vt:lpstr>Motyw pakietu Office</vt:lpstr>
      <vt:lpstr>Zasady finansowania działań  w obszarach Natura 2000</vt:lpstr>
      <vt:lpstr>Slajd 2</vt:lpstr>
      <vt:lpstr>Slajd 3</vt:lpstr>
      <vt:lpstr>Slajd 4</vt:lpstr>
      <vt:lpstr>Slajd 5</vt:lpstr>
      <vt:lpstr>Slajd 6</vt:lpstr>
      <vt:lpstr>Slajd 7</vt:lpstr>
      <vt:lpstr>Slajd 8</vt:lpstr>
      <vt:lpstr>Slajd 9</vt:lpstr>
      <vt:lpstr>Slajd 10</vt:lpstr>
      <vt:lpstr>Slajd 11</vt:lpstr>
      <vt:lpstr>Slajd 12</vt:lpstr>
      <vt:lpstr>Slajd 13</vt:lpstr>
      <vt:lpstr>Slajd 14</vt:lpstr>
      <vt:lpstr>Slajd 15</vt:lpstr>
      <vt:lpstr>Slajd 16</vt:lpstr>
      <vt:lpstr>Slajd 17</vt:lpstr>
      <vt:lpstr>Slajd 18</vt:lpstr>
      <vt:lpstr>Slajd 19</vt:lpstr>
      <vt:lpstr>Slajd 20</vt:lpstr>
      <vt:lpstr>Slajd 21</vt:lpstr>
      <vt:lpstr>Slajd 22</vt:lpstr>
      <vt:lpstr>Slajd 23</vt:lpstr>
      <vt:lpstr>Slajd 24</vt:lpstr>
      <vt:lpstr>Slajd 25</vt:lpstr>
      <vt:lpstr>Slajd 26</vt:lpstr>
      <vt:lpstr>Slajd 27</vt:lpstr>
      <vt:lpstr>Slajd 28</vt:lpstr>
      <vt:lpstr>Aleksandra magiera opolski arimr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cp:lastModifiedBy>natalka</cp:lastModifiedBy>
  <cp:revision>24</cp:revision>
  <dcterms:modified xsi:type="dcterms:W3CDTF">2016-02-16T19:49:24Z</dcterms:modified>
</cp:coreProperties>
</file>